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96" r:id="rId2"/>
    <p:sldId id="771" r:id="rId3"/>
    <p:sldId id="762" r:id="rId4"/>
    <p:sldId id="763" r:id="rId5"/>
    <p:sldId id="773" r:id="rId6"/>
    <p:sldId id="713" r:id="rId7"/>
    <p:sldId id="705" r:id="rId8"/>
    <p:sldId id="748" r:id="rId9"/>
    <p:sldId id="749" r:id="rId10"/>
    <p:sldId id="750" r:id="rId11"/>
    <p:sldId id="714" r:id="rId12"/>
    <p:sldId id="719" r:id="rId13"/>
    <p:sldId id="746" r:id="rId14"/>
    <p:sldId id="747" r:id="rId15"/>
    <p:sldId id="660" r:id="rId16"/>
    <p:sldId id="670" r:id="rId17"/>
    <p:sldId id="707" r:id="rId18"/>
    <p:sldId id="669" r:id="rId19"/>
    <p:sldId id="718" r:id="rId20"/>
    <p:sldId id="774" r:id="rId21"/>
    <p:sldId id="777" r:id="rId22"/>
    <p:sldId id="775" r:id="rId23"/>
    <p:sldId id="776" r:id="rId24"/>
    <p:sldId id="778" r:id="rId25"/>
    <p:sldId id="779" r:id="rId26"/>
    <p:sldId id="729" r:id="rId27"/>
    <p:sldId id="716" r:id="rId2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0000"/>
    <a:srgbClr val="000099"/>
    <a:srgbClr val="0066CC"/>
    <a:srgbClr val="FFFF66"/>
    <a:srgbClr val="EAEAEA"/>
    <a:srgbClr val="3366CC"/>
    <a:srgbClr val="CC33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058" autoAdjust="0"/>
    <p:restoredTop sz="89054" autoAdjust="0"/>
  </p:normalViewPr>
  <p:slideViewPr>
    <p:cSldViewPr>
      <p:cViewPr>
        <p:scale>
          <a:sx n="65" d="100"/>
          <a:sy n="65" d="100"/>
        </p:scale>
        <p:origin x="-1712" y="-6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86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56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EC65EB90-AE42-4056-B0B4-9D6DAF6E001B}" type="datetimeFigureOut">
              <a:rPr lang="zh-CN" altLang="en-US"/>
              <a:pPr>
                <a:defRPr/>
              </a:pPr>
              <a:t>2017/9/13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07E964A-FC2B-474E-9469-BA4114D81A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2302235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005BF69-F17E-4B8A-A570-6946DCBE2A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72148821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7%86%B1%E5%B8%B6" TargetMode="External"/><Relationship Id="rId13" Type="http://schemas.openxmlformats.org/officeDocument/2006/relationships/hyperlink" Target="https://zh.wikipedia.org/wiki/%E8%8D%89%E6%9C%AC%E6%A4%8D%E7%89%A9" TargetMode="External"/><Relationship Id="rId3" Type="http://schemas.openxmlformats.org/officeDocument/2006/relationships/hyperlink" Target="https://zh.wikipedia.org/wiki/%E5%A4%A7%E6%88%9F%E7%A7%91" TargetMode="External"/><Relationship Id="rId7" Type="http://schemas.openxmlformats.org/officeDocument/2006/relationships/hyperlink" Target="https://zh.wikipedia.org/wiki/%E7%BE%8E%E6%B4%B2" TargetMode="External"/><Relationship Id="rId12" Type="http://schemas.openxmlformats.org/officeDocument/2006/relationships/hyperlink" Target="https://zh.wikipedia.org/wiki/%E5%A4%9A%E5%B9%B4%E7%94%9F" TargetMode="External"/><Relationship Id="rId2" Type="http://schemas.openxmlformats.org/officeDocument/2006/relationships/slide" Target="../slides/slide10.xml"/><Relationship Id="rId16" Type="http://schemas.openxmlformats.org/officeDocument/2006/relationships/hyperlink" Target="https://zh.wikipedia.org/wiki/%E5%96%AC%E6%9C%A8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%E9%9D%9E%E6%B4%B2" TargetMode="External"/><Relationship Id="rId11" Type="http://schemas.openxmlformats.org/officeDocument/2006/relationships/hyperlink" Target="https://zh.wikipedia.org/wiki/%E4%B8%80%E5%B9%B4%E7%94%9F" TargetMode="External"/><Relationship Id="rId5" Type="http://schemas.openxmlformats.org/officeDocument/2006/relationships/hyperlink" Target="https://zh.wikipedia.org/w/index.php?title=%E7%87%88%E5%8F%B0%E8%8D%89&amp;action=edit&amp;redlink=1" TargetMode="External"/><Relationship Id="rId15" Type="http://schemas.openxmlformats.org/officeDocument/2006/relationships/hyperlink" Target="https://zh.wikipedia.org/wiki/%E7%81%8C%E6%9C%A8" TargetMode="External"/><Relationship Id="rId10" Type="http://schemas.openxmlformats.org/officeDocument/2006/relationships/hyperlink" Target="https://zh.wikipedia.org/wiki/%E6%B8%A9%E5%B8%A6" TargetMode="External"/><Relationship Id="rId4" Type="http://schemas.openxmlformats.org/officeDocument/2006/relationships/hyperlink" Target="https://zh.wikipedia.org/wiki/%E4%B8%80%E5%93%81%E7%B4%85" TargetMode="External"/><Relationship Id="rId9" Type="http://schemas.openxmlformats.org/officeDocument/2006/relationships/hyperlink" Target="https://zh.wikipedia.org/wiki/%E4%BA%9E%E7%86%B1%E5%B8%B6" TargetMode="External"/><Relationship Id="rId14" Type="http://schemas.openxmlformats.org/officeDocument/2006/relationships/hyperlink" Target="https://zh.wikipedia.org/wiki/%E6%9C%A8%E6%9C%AC%E6%A4%8D%E7%89%A9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>
              <a:latin typeface="Arial" charset="0"/>
              <a:ea typeface="宋体" charset="-122"/>
            </a:endParaRPr>
          </a:p>
        </p:txBody>
      </p:sp>
      <p:sp>
        <p:nvSpPr>
          <p:cNvPr id="50180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1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2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771C34-D08D-423F-AAA6-3B0E22424865}" type="slidenum">
              <a:rPr lang="en-US" altLang="zh-CN" smtClean="0">
                <a:latin typeface="Arial" charset="0"/>
                <a:ea typeface="宋体" charset="-122"/>
              </a:rPr>
              <a:pPr/>
              <a:t>1</a:t>
            </a:fld>
            <a:endParaRPr lang="en-US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认定了</a:t>
            </a:r>
            <a:r>
              <a:rPr lang="en-US" altLang="zh-CN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13</a:t>
            </a:r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个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大戟属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，又称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翡翠塔属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3" tooltip="大戟科"/>
              </a:rPr>
              <a:t>大戟科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植物的一个属，包括了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2160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多种不同种类的植物，当中有些比较常见的，例如：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4" tooltip="一品红"/>
              </a:rPr>
              <a:t>一品红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5" tooltip="灯台草（页面不存在）"/>
              </a:rPr>
              <a:t>灯台草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等。大戟属植物是现时地球上其中一种生长范围极广的植物种属，主要在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6" tooltip="非洲"/>
              </a:rPr>
              <a:t>非洲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7" tooltip="美洲"/>
              </a:rPr>
              <a:t>美洲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8" tooltip="热带"/>
              </a:rPr>
              <a:t>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9" tooltip="亚热带"/>
              </a:rPr>
              <a:t>亚热带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地区生长，但在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0" tooltip="温带"/>
              </a:rPr>
              <a:t>温带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亦有发现。生长年期有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1" tooltip="一年生"/>
              </a:rPr>
              <a:t>一年生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或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2" tooltip="多年生"/>
              </a:rPr>
              <a:t>多年生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3" tooltip="草本植物"/>
              </a:rPr>
              <a:t>草本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4" tooltip="木本植物"/>
              </a:rPr>
              <a:t>木本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5" tooltip="灌木"/>
              </a:rPr>
              <a:t>灌木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6" tooltip="乔木"/>
              </a:rPr>
              <a:t>乔木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，而且都有树液。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仙人掌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zh-CN" altLang="en-US" smtClean="0"/>
              <a:t>实时事件检测与分析系统</a:t>
            </a:r>
            <a:r>
              <a:rPr lang="en-US" altLang="zh-CN" smtClean="0"/>
              <a:t>Ring</a:t>
            </a:r>
            <a:br>
              <a:rPr lang="en-US" altLang="zh-CN" smtClean="0"/>
            </a:br>
            <a:r>
              <a:rPr lang="zh-CN" altLang="en-US" smtClean="0"/>
              <a:t>事件检测，事件演化，热点词排行榜、微博统计</a:t>
            </a:r>
            <a:r>
              <a:rPr lang="en-US" altLang="zh-CN" smtClean="0"/>
              <a:t>(</a:t>
            </a:r>
            <a:r>
              <a:rPr lang="zh-CN" altLang="en-US" smtClean="0"/>
              <a:t>统计每天的微博数量、某类型微博数量、微博类型所占比例圆饼图</a:t>
            </a:r>
            <a:r>
              <a:rPr lang="en-US" altLang="zh-CN" smtClean="0"/>
              <a:t>)</a:t>
            </a:r>
            <a:r>
              <a:rPr lang="zh-CN" altLang="en-US" smtClean="0"/>
              <a:t>、人物事件库、用户分析（用户的相关微博、社交圈、核心朋友圈、标签）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微博人物画像系统</a:t>
            </a:r>
            <a:r>
              <a:rPr lang="en-US" altLang="zh-CN" smtClean="0"/>
              <a:t>--</a:t>
            </a:r>
            <a:r>
              <a:rPr lang="zh-CN" altLang="en-US" smtClean="0"/>
              <a:t>信息安全管理中心（吴老师）</a:t>
            </a:r>
            <a:br>
              <a:rPr lang="zh-CN" altLang="en-US" smtClean="0"/>
            </a:br>
            <a:r>
              <a:rPr lang="zh-CN" altLang="en-US" smtClean="0"/>
              <a:t>个人多维画像、社交分析（从图上看是根某用户相关的社交用户）、群体迁徙分析</a:t>
            </a:r>
            <a:r>
              <a:rPr lang="en-US" altLang="zh-CN" smtClean="0"/>
              <a:t>(</a:t>
            </a:r>
            <a:r>
              <a:rPr lang="zh-CN" altLang="en-US" smtClean="0"/>
              <a:t>没看明白</a:t>
            </a:r>
            <a:r>
              <a:rPr lang="en-US" altLang="zh-CN" smtClean="0"/>
              <a:t>)</a:t>
            </a:r>
            <a:r>
              <a:rPr lang="zh-CN" altLang="en-US" smtClean="0"/>
              <a:t>、群体情绪监测</a:t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endParaRPr lang="zh-CN" altLang="en-US" smtClean="0"/>
          </a:p>
          <a:p>
            <a:endParaRPr lang="zh-CN" altLang="en-US" smtClean="0"/>
          </a:p>
        </p:txBody>
      </p:sp>
      <p:sp>
        <p:nvSpPr>
          <p:cNvPr id="757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20349E2-809F-435A-A538-77FBCEC69A85}" type="slidenum">
              <a:rPr lang="zh-CN" altLang="en-US" smtClean="0"/>
              <a:pPr/>
              <a:t>21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Arial Unicode MS" pitchFamily="34" charset="-122"/>
                <a:cs typeface="Arial Unicode MS" pitchFamily="34" charset="-122"/>
              </a:rPr>
              <a:t>预测是一门发展中的科学，需要均衡机器学习等人工智能方法和人的因素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97F5B-A7A0-455E-AFEC-08D381AFF3ED}" type="slidenum">
              <a:rPr lang="zh-CN" altLang="en-US"/>
              <a:pPr>
                <a:defRPr/>
              </a:pPr>
              <a:t>‹#›</a:t>
            </a:fld>
            <a:fld id="{23F7DC37-F9EB-4ABE-BCCC-12D9E07B9D4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428625" y="857250"/>
            <a:ext cx="82153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54292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 Unicode MS" pitchFamily="34" charset="-122"/>
              </a:defRPr>
            </a:lvl1pPr>
            <a:lvl2pPr>
              <a:defRPr sz="2400" baseline="0">
                <a:latin typeface="Arial Unicode MS" pitchFamily="34" charset="-122"/>
              </a:defRPr>
            </a:lvl2pPr>
            <a:lvl3pPr>
              <a:buFont typeface="Wingdings" pitchFamily="2" charset="2"/>
              <a:buChar char="ü"/>
              <a:defRPr sz="1600" baseline="0">
                <a:latin typeface="Arial Unicode MS" pitchFamily="34" charset="-122"/>
              </a:defRPr>
            </a:lvl3pPr>
            <a:lvl4pPr>
              <a:defRPr baseline="0">
                <a:latin typeface="Arial Unicode MS" pitchFamily="34" charset="-122"/>
              </a:defRPr>
            </a:lvl4pPr>
            <a:lvl5pPr>
              <a:defRPr baseline="0">
                <a:latin typeface="Arial Unicode MS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224E6-15A8-4E74-8987-281A30D56C8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A14C4F-C11C-4266-926C-EC342BB6FCA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标题占位符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4" name="文本占位符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8" name="图片 7" descr="Logo_Small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32170" y="35551"/>
            <a:ext cx="376334" cy="2971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3.png"/><Relationship Id="rId7" Type="http://schemas.openxmlformats.org/officeDocument/2006/relationships/image" Target="../media/image62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Relationship Id="rId9" Type="http://schemas.openxmlformats.org/officeDocument/2006/relationships/image" Target="../media/image6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mashuai@buaa.edu.cn" TargetMode="External"/><Relationship Id="rId2" Type="http://schemas.openxmlformats.org/officeDocument/2006/relationships/hyperlink" Target="http://mashuai.buaa.edu.c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4"/>
          <p:cNvSpPr>
            <a:spLocks noChangeArrowheads="1"/>
          </p:cNvSpPr>
          <p:nvPr/>
        </p:nvSpPr>
        <p:spPr bwMode="auto">
          <a:xfrm>
            <a:off x="362476" y="4379367"/>
            <a:ext cx="8352928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3200" b="1" dirty="0" smtClean="0">
                <a:solidFill>
                  <a:srgbClr val="000099"/>
                </a:solidFill>
                <a:latin typeface="+mn-lt"/>
                <a:ea typeface="+mn-ea"/>
              </a:rPr>
              <a:t>马 帅</a:t>
            </a:r>
            <a:endParaRPr lang="en-US" altLang="zh-CN" sz="3200" b="1" dirty="0" smtClean="0">
              <a:solidFill>
                <a:srgbClr val="000099"/>
              </a:solidFill>
              <a:latin typeface="+mn-lt"/>
              <a:ea typeface="+mn-ea"/>
            </a:endParaRPr>
          </a:p>
        </p:txBody>
      </p:sp>
      <p:sp>
        <p:nvSpPr>
          <p:cNvPr id="15363" name="Rectangle 15"/>
          <p:cNvSpPr>
            <a:spLocks noRot="1" noChangeArrowheads="1"/>
          </p:cNvSpPr>
          <p:nvPr/>
        </p:nvSpPr>
        <p:spPr bwMode="auto">
          <a:xfrm>
            <a:off x="107504" y="404664"/>
            <a:ext cx="8964488" cy="1830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40000"/>
              </a:lnSpc>
            </a:pPr>
            <a:r>
              <a:rPr lang="zh-CN" altLang="en-US" sz="4400" b="1" dirty="0" smtClean="0">
                <a:solidFill>
                  <a:srgbClr val="000099"/>
                </a:solidFill>
                <a:latin typeface="+mn-ea"/>
                <a:ea typeface="+mn-ea"/>
              </a:rPr>
              <a:t>大数据</a:t>
            </a:r>
            <a:r>
              <a:rPr lang="zh-CN" altLang="en-US" sz="4400" b="1" smtClean="0">
                <a:solidFill>
                  <a:srgbClr val="000099"/>
                </a:solidFill>
                <a:latin typeface="+mn-ea"/>
                <a:ea typeface="+mn-ea"/>
              </a:rPr>
              <a:t>查询分析技术</a:t>
            </a:r>
            <a:endParaRPr lang="en-US" altLang="zh-CN" sz="4400" b="1" dirty="0" smtClean="0">
              <a:solidFill>
                <a:srgbClr val="000099"/>
              </a:solidFill>
              <a:latin typeface="+mn-ea"/>
              <a:ea typeface="+mn-ea"/>
            </a:endParaRPr>
          </a:p>
        </p:txBody>
      </p:sp>
      <p:pic>
        <p:nvPicPr>
          <p:cNvPr id="15364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4888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beihang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9124" y="5429264"/>
            <a:ext cx="4427099" cy="914400"/>
          </a:xfrm>
          <a:prstGeom prst="rect">
            <a:avLst/>
          </a:prstGeom>
        </p:spPr>
      </p:pic>
      <p:pic>
        <p:nvPicPr>
          <p:cNvPr id="9" name="图片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4952" y="5429264"/>
            <a:ext cx="3444172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08920"/>
            <a:ext cx="48387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如，时态稠密图查询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309320"/>
            <a:ext cx="9144000" cy="523220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Luoshu</a:t>
            </a:r>
            <a:r>
              <a:rPr lang="en-US" altLang="zh-CN" sz="1400" dirty="0" smtClean="0">
                <a:ea typeface="黑体" pitchFamily="49" charset="-122"/>
              </a:rPr>
              <a:t> Wang, </a:t>
            </a:r>
            <a:r>
              <a:rPr lang="en-US" altLang="zh-CN" sz="1400" dirty="0" err="1" smtClean="0">
                <a:ea typeface="黑体" pitchFamily="49" charset="-122"/>
              </a:rPr>
              <a:t>Xuelian</a:t>
            </a:r>
            <a:r>
              <a:rPr lang="en-US" altLang="zh-CN" sz="1400" dirty="0" smtClean="0">
                <a:ea typeface="黑体" pitchFamily="49" charset="-122"/>
              </a:rPr>
              <a:t> Lin,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Finding Dense </a:t>
            </a:r>
            <a:r>
              <a:rPr lang="en-US" altLang="zh-CN" sz="1400" dirty="0" err="1" smtClean="0">
                <a:ea typeface="黑体" pitchFamily="49" charset="-122"/>
              </a:rPr>
              <a:t>Subgraphs</a:t>
            </a:r>
            <a:r>
              <a:rPr lang="en-US" altLang="zh-CN" sz="1400" dirty="0" smtClean="0">
                <a:ea typeface="黑体" pitchFamily="49" charset="-122"/>
              </a:rPr>
              <a:t> in Temporal Networks,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5536" y="2708920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Evolving convergence assumption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251520" y="98072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在演化生物学中，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趋同演化</a:t>
            </a:r>
            <a:r>
              <a:rPr lang="zh-CN" altLang="en-US" dirty="0" smtClean="0">
                <a:latin typeface="+mn-ea"/>
                <a:ea typeface="+mn-ea"/>
              </a:rPr>
              <a:t>（</a:t>
            </a:r>
            <a:r>
              <a:rPr lang="en-US" altLang="zh-CN" dirty="0" smtClean="0">
                <a:latin typeface="+mn-ea"/>
                <a:ea typeface="+mn-ea"/>
              </a:rPr>
              <a:t>Convergent evolution</a:t>
            </a:r>
            <a:r>
              <a:rPr lang="zh-CN" altLang="en-US" dirty="0" smtClean="0">
                <a:latin typeface="+mn-ea"/>
                <a:ea typeface="+mn-ea"/>
              </a:rPr>
              <a:t>）指的是两种不具亲缘关系的动物</a:t>
            </a:r>
            <a:r>
              <a:rPr lang="en-US" altLang="zh-CN" dirty="0" smtClean="0">
                <a:latin typeface="+mn-ea"/>
                <a:ea typeface="+mn-ea"/>
              </a:rPr>
              <a:t>/</a:t>
            </a:r>
            <a:r>
              <a:rPr lang="zh-CN" altLang="en-US" dirty="0" smtClean="0">
                <a:latin typeface="+mn-ea"/>
                <a:ea typeface="+mn-ea"/>
              </a:rPr>
              <a:t>植物长期生活在相同或相似的环境，或曰生态系统，它们因应需要而发展出相同功能的器官的现象，即同功器官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14" name="图片 13" descr="Astrophytum_asterias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296" y="908720"/>
            <a:ext cx="1728192" cy="171519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3" name="组合 19"/>
          <p:cNvGrpSpPr/>
          <p:nvPr/>
        </p:nvGrpSpPr>
        <p:grpSpPr>
          <a:xfrm>
            <a:off x="4572000" y="4437112"/>
            <a:ext cx="4392488" cy="1728192"/>
            <a:chOff x="4716016" y="4437112"/>
            <a:chExt cx="4392488" cy="172819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16016" y="4437112"/>
              <a:ext cx="4392488" cy="914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16016" y="5373216"/>
              <a:ext cx="4009508" cy="7920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5211663"/>
            <a:ext cx="4032448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18"/>
          <p:cNvGrpSpPr/>
          <p:nvPr/>
        </p:nvGrpSpPr>
        <p:grpSpPr>
          <a:xfrm>
            <a:off x="5076055" y="947518"/>
            <a:ext cx="3888433" cy="3250506"/>
            <a:chOff x="5076055" y="947518"/>
            <a:chExt cx="3888433" cy="3250506"/>
          </a:xfrm>
        </p:grpSpPr>
        <p:grpSp>
          <p:nvGrpSpPr>
            <p:cNvPr id="7" name="组合 16"/>
            <p:cNvGrpSpPr/>
            <p:nvPr/>
          </p:nvGrpSpPr>
          <p:grpSpPr>
            <a:xfrm>
              <a:off x="5076055" y="947518"/>
              <a:ext cx="1944217" cy="3250506"/>
              <a:chOff x="5076055" y="947518"/>
              <a:chExt cx="1944217" cy="3250506"/>
            </a:xfrm>
          </p:grpSpPr>
          <p:pic>
            <p:nvPicPr>
              <p:cNvPr id="15" name="图片 14" descr="E_obesa_symmetrica_ies.jp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76056" y="947518"/>
                <a:ext cx="1917700" cy="1676400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  <p:pic>
            <p:nvPicPr>
              <p:cNvPr id="16" name="图片 15" descr="220px-Euphorbia_February_2008-2.jp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076055" y="2747717"/>
                <a:ext cx="1944217" cy="1450307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</p:grpSp>
        <p:pic>
          <p:nvPicPr>
            <p:cNvPr id="18" name="图片 17" descr="Euphorbia_milii_-_flower_view01.jp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6296" y="2747718"/>
              <a:ext cx="1728192" cy="1440160"/>
            </a:xfrm>
            <a:prstGeom prst="rect">
              <a:avLst/>
            </a:prstGeom>
            <a:ln w="38100">
              <a:solidFill>
                <a:srgbClr val="000099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323528" y="2564904"/>
            <a:ext cx="8640960" cy="1048544"/>
          </a:xfrm>
          <a:prstGeom prst="rect">
            <a:avLst/>
          </a:prstGeom>
        </p:spPr>
        <p:txBody>
          <a:bodyPr/>
          <a:lstStyle/>
          <a:p>
            <a:pPr lvl="0" algn="ctr" eaLnBrk="0" hangingPunct="0">
              <a:defRPr/>
            </a:pP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大数据的数据近似技术</a:t>
            </a:r>
            <a:endParaRPr lang="zh-CN" altLang="en-US" sz="2800" b="1" kern="0" dirty="0" smtClean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6004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Q(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数据近似技术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22413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，将查询数据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变换机器能够高效处理的较小量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3" name="组合 15"/>
          <p:cNvGrpSpPr/>
          <p:nvPr/>
        </p:nvGrpSpPr>
        <p:grpSpPr>
          <a:xfrm>
            <a:off x="2555776" y="2420888"/>
            <a:ext cx="4101097" cy="935534"/>
            <a:chOff x="2555776" y="3789040"/>
            <a:chExt cx="4101097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70787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105349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’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838362"/>
            <a:ext cx="8999984" cy="470958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平衡查询的效率和查询的准确性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10" name="组合 17"/>
          <p:cNvGrpSpPr/>
          <p:nvPr/>
        </p:nvGrpSpPr>
        <p:grpSpPr>
          <a:xfrm>
            <a:off x="1331640" y="3935958"/>
            <a:ext cx="6768752" cy="1581274"/>
            <a:chOff x="1331640" y="2564904"/>
            <a:chExt cx="6768752" cy="1581274"/>
          </a:xfrm>
        </p:grpSpPr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2339752" y="3068960"/>
              <a:ext cx="4680520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  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=  HARD(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+ SOFT(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</a:t>
              </a:r>
            </a:p>
            <a:p>
              <a:pPr algn="ctr"/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                              </a:t>
              </a:r>
              <a:r>
                <a:rPr lang="en-US" altLang="zh-CN" sz="4000" b="1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×</a:t>
              </a:r>
              <a:endParaRPr lang="zh-CN" altLang="en-US" sz="2400" b="1" dirty="0">
                <a:latin typeface="Rockwell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31640" y="2564904"/>
              <a:ext cx="67687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0000"/>
                  </a:solidFill>
                  <a:ea typeface="黑体" pitchFamily="49" charset="-122"/>
                </a:rPr>
                <a:t>二八定律</a:t>
              </a:r>
              <a:r>
                <a:rPr lang="zh-CN" altLang="en-US" sz="2000" b="1" dirty="0" smtClean="0">
                  <a:ea typeface="黑体" pitchFamily="49" charset="-122"/>
                </a:rPr>
                <a:t>：</a:t>
              </a:r>
              <a:r>
                <a:rPr lang="zh-CN" altLang="en-US" sz="2000" dirty="0" smtClean="0">
                  <a:ea typeface="黑体" pitchFamily="49" charset="-122"/>
                </a:rPr>
                <a:t>在众多现象中，</a:t>
              </a:r>
              <a:r>
                <a:rPr lang="en-US" altLang="zh-CN" sz="2000" dirty="0" smtClean="0">
                  <a:ea typeface="黑体" pitchFamily="49" charset="-122"/>
                </a:rPr>
                <a:t>80%</a:t>
              </a:r>
              <a:r>
                <a:rPr lang="zh-CN" altLang="en-US" sz="2000" dirty="0" smtClean="0">
                  <a:ea typeface="黑体" pitchFamily="49" charset="-122"/>
                </a:rPr>
                <a:t>的结果取决于</a:t>
              </a:r>
              <a:r>
                <a:rPr lang="en-US" altLang="zh-CN" sz="2000" dirty="0" smtClean="0">
                  <a:ea typeface="黑体" pitchFamily="49" charset="-122"/>
                </a:rPr>
                <a:t>20%</a:t>
              </a:r>
              <a:r>
                <a:rPr lang="zh-CN" altLang="en-US" sz="2000" dirty="0" smtClean="0">
                  <a:ea typeface="黑体" pitchFamily="49" charset="-122"/>
                </a:rPr>
                <a:t>的原因</a:t>
              </a:r>
              <a:endParaRPr lang="zh-CN" altLang="en-US" sz="2000" dirty="0">
                <a:ea typeface="黑体" pitchFamily="49" charset="-122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如，网络链接预测</a:t>
            </a:r>
            <a:endParaRPr lang="zh-CN" alt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808166"/>
            <a:ext cx="9144000" cy="1031051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Dashun</a:t>
            </a:r>
            <a:r>
              <a:rPr lang="en-US" altLang="zh-CN" sz="1400" dirty="0" smtClean="0">
                <a:ea typeface="黑体" pitchFamily="49" charset="-122"/>
              </a:rPr>
              <a:t> Wang, Dino </a:t>
            </a:r>
            <a:r>
              <a:rPr lang="en-US" altLang="zh-CN" sz="1400" dirty="0" err="1" smtClean="0">
                <a:ea typeface="黑体" pitchFamily="49" charset="-122"/>
              </a:rPr>
              <a:t>Pedreschi</a:t>
            </a:r>
            <a:r>
              <a:rPr lang="en-US" altLang="zh-CN" sz="1400" dirty="0" smtClean="0">
                <a:ea typeface="黑体" pitchFamily="49" charset="-122"/>
              </a:rPr>
              <a:t>, </a:t>
            </a:r>
            <a:r>
              <a:rPr lang="en-US" altLang="zh-CN" sz="1400" dirty="0" err="1" smtClean="0">
                <a:ea typeface="黑体" pitchFamily="49" charset="-122"/>
              </a:rPr>
              <a:t>Chaoming</a:t>
            </a:r>
            <a:r>
              <a:rPr lang="en-US" altLang="zh-CN" sz="1400" dirty="0" smtClean="0">
                <a:ea typeface="黑体" pitchFamily="49" charset="-122"/>
              </a:rPr>
              <a:t> Song, </a:t>
            </a:r>
            <a:r>
              <a:rPr lang="en-US" altLang="zh-CN" sz="1400" dirty="0" err="1" smtClean="0">
                <a:ea typeface="黑体" pitchFamily="49" charset="-122"/>
              </a:rPr>
              <a:t>Fosca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Giannotti</a:t>
            </a:r>
            <a:r>
              <a:rPr lang="en-US" altLang="zh-CN" sz="1400" dirty="0" smtClean="0">
                <a:ea typeface="黑体" pitchFamily="49" charset="-122"/>
              </a:rPr>
              <a:t>, Albert-</a:t>
            </a:r>
            <a:r>
              <a:rPr lang="en-US" altLang="zh-CN" sz="1400" dirty="0" err="1" smtClean="0">
                <a:ea typeface="黑体" pitchFamily="49" charset="-122"/>
              </a:rPr>
              <a:t>László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Barabási</a:t>
            </a:r>
            <a:r>
              <a:rPr lang="en-US" altLang="zh-CN" sz="1400" dirty="0" smtClean="0">
                <a:ea typeface="黑体" pitchFamily="49" charset="-122"/>
              </a:rPr>
              <a:t>: Human mobility, social ties, and link prediction. KDD 2011.</a:t>
            </a:r>
          </a:p>
          <a:p>
            <a:pPr>
              <a:spcBef>
                <a:spcPts val="600"/>
              </a:spcBef>
            </a:pPr>
            <a:r>
              <a:rPr lang="en-US" altLang="zh-CN" sz="1400" dirty="0" err="1" smtClean="0">
                <a:ea typeface="黑体" pitchFamily="49" charset="-122"/>
              </a:rPr>
              <a:t>Chungmok</a:t>
            </a:r>
            <a:r>
              <a:rPr lang="en-US" altLang="zh-CN" sz="1400" dirty="0" smtClean="0">
                <a:ea typeface="黑体" pitchFamily="49" charset="-122"/>
              </a:rPr>
              <a:t> Lee, Minh Pham, Norman Kim, </a:t>
            </a:r>
            <a:r>
              <a:rPr lang="en-US" altLang="zh-CN" sz="1400" dirty="0" err="1" smtClean="0">
                <a:ea typeface="黑体" pitchFamily="49" charset="-122"/>
              </a:rPr>
              <a:t>Myong</a:t>
            </a:r>
            <a:r>
              <a:rPr lang="en-US" altLang="zh-CN" sz="1400" dirty="0" smtClean="0">
                <a:ea typeface="黑体" pitchFamily="49" charset="-122"/>
              </a:rPr>
              <a:t> K. </a:t>
            </a:r>
            <a:r>
              <a:rPr lang="en-US" altLang="zh-CN" sz="1400" dirty="0" err="1" smtClean="0">
                <a:ea typeface="黑体" pitchFamily="49" charset="-122"/>
              </a:rPr>
              <a:t>Jeong</a:t>
            </a:r>
            <a:r>
              <a:rPr lang="en-US" altLang="zh-CN" sz="1400" dirty="0" smtClean="0">
                <a:ea typeface="黑体" pitchFamily="49" charset="-122"/>
              </a:rPr>
              <a:t>, Dennis K. J. Lin, </a:t>
            </a:r>
            <a:r>
              <a:rPr lang="en-US" altLang="zh-CN" sz="1400" dirty="0" err="1" smtClean="0">
                <a:ea typeface="黑体" pitchFamily="49" charset="-122"/>
              </a:rPr>
              <a:t>Wanpracha</a:t>
            </a:r>
            <a:r>
              <a:rPr lang="en-US" altLang="zh-CN" sz="1400" dirty="0" smtClean="0">
                <a:ea typeface="黑体" pitchFamily="49" charset="-122"/>
              </a:rPr>
              <a:t> Art </a:t>
            </a:r>
            <a:r>
              <a:rPr lang="en-US" altLang="zh-CN" sz="1400" dirty="0" err="1" smtClean="0">
                <a:ea typeface="黑体" pitchFamily="49" charset="-122"/>
              </a:rPr>
              <a:t>Chaovalitwongse</a:t>
            </a:r>
            <a:r>
              <a:rPr lang="en-US" altLang="zh-CN" sz="1400" dirty="0" smtClean="0">
                <a:ea typeface="黑体" pitchFamily="49" charset="-122"/>
              </a:rPr>
              <a:t>. A novel link prediction approach for scale-free networks. WWW  2014.</a:t>
            </a:r>
            <a:endParaRPr lang="zh-CN" altLang="en-US" sz="1400" dirty="0"/>
          </a:p>
        </p:txBody>
      </p:sp>
      <p:sp>
        <p:nvSpPr>
          <p:cNvPr id="24" name="圆角矩形 76"/>
          <p:cNvSpPr>
            <a:spLocks noChangeArrowheads="1"/>
          </p:cNvSpPr>
          <p:nvPr/>
        </p:nvSpPr>
        <p:spPr bwMode="auto">
          <a:xfrm>
            <a:off x="323528" y="908720"/>
            <a:ext cx="8496944" cy="1008111"/>
          </a:xfrm>
          <a:prstGeom prst="roundRect">
            <a:avLst>
              <a:gd name="adj" fmla="val 212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rIns="0" anchor="ctr"/>
          <a:lstStyle>
            <a:lvl1pPr marL="342900" indent="-3429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358775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/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链接预测：</a:t>
            </a:r>
            <a:endParaRPr lang="en-US" altLang="zh-CN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b="1" dirty="0" smtClean="0">
                <a:latin typeface="+mn-ea"/>
              </a:rPr>
              <a:t> n</a:t>
            </a:r>
            <a:r>
              <a:rPr lang="zh-CN" altLang="en-US" sz="2000" b="1" dirty="0" smtClean="0">
                <a:latin typeface="+mn-ea"/>
              </a:rPr>
              <a:t>个顶点网络，</a:t>
            </a:r>
            <a:r>
              <a:rPr lang="en-US" altLang="zh-CN" sz="2000" b="1" dirty="0" smtClean="0">
                <a:latin typeface="+mn-ea"/>
              </a:rPr>
              <a:t>O(n</a:t>
            </a:r>
            <a:r>
              <a:rPr lang="en-US" altLang="zh-CN" sz="2000" b="1" baseline="30000" dirty="0" smtClean="0">
                <a:latin typeface="+mn-ea"/>
              </a:rPr>
              <a:t>2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个可能链接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dirty="0" smtClean="0">
                <a:latin typeface="+mn-ea"/>
                <a:ea typeface="+mn-ea"/>
              </a:rPr>
              <a:t> CPU</a:t>
            </a:r>
            <a:r>
              <a:rPr lang="zh-CN" altLang="en-US" sz="2000" dirty="0" smtClean="0">
                <a:latin typeface="+mn-ea"/>
                <a:ea typeface="+mn-ea"/>
              </a:rPr>
              <a:t>速度</a:t>
            </a:r>
            <a:r>
              <a:rPr lang="en-US" altLang="zh-CN" sz="2000" dirty="0" err="1" smtClean="0">
                <a:latin typeface="+mn-ea"/>
                <a:ea typeface="+mn-ea"/>
              </a:rPr>
              <a:t>XGHz</a:t>
            </a:r>
            <a:r>
              <a:rPr lang="en-US" altLang="zh-CN" sz="2000" dirty="0" smtClean="0">
                <a:latin typeface="+mn-ea"/>
                <a:ea typeface="+mn-ea"/>
              </a:rPr>
              <a:t>/s</a:t>
            </a:r>
            <a:r>
              <a:rPr lang="zh-CN" altLang="en-US" sz="2000" dirty="0" smtClean="0">
                <a:latin typeface="+mn-ea"/>
                <a:ea typeface="+mn-ea"/>
              </a:rPr>
              <a:t>，假定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个机器时钟处理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个顶点对。</a:t>
            </a:r>
            <a:endParaRPr kumimoji="0" lang="en-US" altLang="zh-CN" sz="2000" dirty="0">
              <a:latin typeface="+mn-ea"/>
              <a:ea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784" y="2162303"/>
            <a:ext cx="7754416" cy="213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611560" y="4653136"/>
            <a:ext cx="7920880" cy="864096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多数链接预测算法仅仅预测一个可能链接子集，而不是整个网络所有可能的链接，如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[</a:t>
            </a:r>
            <a:r>
              <a:rPr lang="en-US" altLang="zh-CN" sz="2000" dirty="0" err="1" smtClean="0">
                <a:solidFill>
                  <a:srgbClr val="FF0000"/>
                </a:solidFill>
                <a:latin typeface="+mn-ea"/>
                <a:ea typeface="+mn-ea"/>
              </a:rPr>
              <a:t>Dashun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  et al. 2011,Chungmok et al. 2014].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 animBg="1"/>
      <p:bldP spid="29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如，网络链接预测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8720"/>
            <a:ext cx="8678768" cy="5237204"/>
          </a:xfrm>
        </p:spPr>
        <p:txBody>
          <a:bodyPr/>
          <a:lstStyle/>
          <a:p>
            <a:r>
              <a:rPr lang="zh-CN" altLang="en-US" sz="2400" dirty="0" smtClean="0"/>
              <a:t>直接采用非负矩阵分解的代价高</a:t>
            </a:r>
            <a:endParaRPr lang="en-US" altLang="zh-CN" sz="2400" dirty="0" smtClean="0"/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效率低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数据越稀疏，效果越差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数据近似技术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(Ensemble Enabled Sampling</a:t>
            </a:r>
            <a:r>
              <a:rPr lang="en-US" altLang="zh-CN" sz="2400" dirty="0" smtClean="0">
                <a:latin typeface="+mn-ea"/>
              </a:rPr>
              <a:t>)</a:t>
            </a:r>
          </a:p>
          <a:p>
            <a:pPr lvl="1">
              <a:spcBef>
                <a:spcPts val="576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采样要保证一定的覆盖率</a:t>
            </a:r>
            <a:endParaRPr lang="en-US" altLang="zh-CN" sz="1800" dirty="0" smtClean="0">
              <a:solidFill>
                <a:srgbClr val="0066CC"/>
              </a:solidFill>
            </a:endParaRPr>
          </a:p>
          <a:p>
            <a:pPr lvl="1">
              <a:spcBef>
                <a:spcPts val="2400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基于链接预测特征的抽样 </a:t>
            </a:r>
            <a:r>
              <a:rPr lang="en-US" altLang="zh-CN" sz="2000" dirty="0" smtClean="0">
                <a:solidFill>
                  <a:srgbClr val="0066CC"/>
                </a:solidFill>
              </a:rPr>
              <a:t>-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 smtClean="0">
                <a:solidFill>
                  <a:srgbClr val="0066CC"/>
                </a:solidFill>
              </a:rPr>
              <a:t>Triangles</a:t>
            </a:r>
          </a:p>
          <a:p>
            <a:pPr lvl="1">
              <a:spcBef>
                <a:spcPts val="1200"/>
              </a:spcBef>
            </a:pPr>
            <a:r>
              <a:rPr lang="zh-CN" altLang="en-US" sz="2000" dirty="0" smtClean="0">
                <a:solidFill>
                  <a:srgbClr val="FF0000"/>
                </a:solidFill>
              </a:rPr>
              <a:t>结合</a:t>
            </a:r>
            <a:r>
              <a:rPr lang="en-US" altLang="zh-CN" sz="2000" dirty="0" smtClean="0">
                <a:solidFill>
                  <a:srgbClr val="FF0000"/>
                </a:solidFill>
              </a:rPr>
              <a:t>Ensemble</a:t>
            </a:r>
            <a:r>
              <a:rPr lang="zh-CN" altLang="en-US" sz="2000" dirty="0" smtClean="0">
                <a:solidFill>
                  <a:srgbClr val="FF0000"/>
                </a:solidFill>
              </a:rPr>
              <a:t>的思想</a:t>
            </a:r>
            <a:r>
              <a:rPr lang="zh-CN" altLang="en-US" sz="2000" dirty="0" smtClean="0"/>
              <a:t>：链接</a:t>
            </a:r>
            <a:r>
              <a:rPr lang="en-US" altLang="zh-CN" sz="2000" dirty="0" smtClean="0"/>
              <a:t>e</a:t>
            </a:r>
            <a:r>
              <a:rPr lang="zh-CN" altLang="en-US" sz="2000" dirty="0" smtClean="0"/>
              <a:t>的预测分值是所有</a:t>
            </a:r>
            <a:r>
              <a:rPr lang="en-US" altLang="zh-CN" sz="2000" dirty="0" smtClean="0"/>
              <a:t>Ensemble</a:t>
            </a:r>
            <a:r>
              <a:rPr lang="zh-CN" altLang="en-US" sz="2000" dirty="0" smtClean="0"/>
              <a:t>中的最大值</a:t>
            </a:r>
            <a:endParaRPr lang="en-US" altLang="zh-CN" sz="2000" dirty="0" smtClean="0"/>
          </a:p>
          <a:p>
            <a:pPr>
              <a:spcBef>
                <a:spcPts val="1200"/>
              </a:spcBef>
            </a:pPr>
            <a:endParaRPr lang="en-US" altLang="zh-CN" sz="2400" dirty="0" smtClean="0"/>
          </a:p>
          <a:p>
            <a:pPr>
              <a:spcBef>
                <a:spcPts val="576"/>
              </a:spcBef>
            </a:pPr>
            <a:endParaRPr lang="zh-CN" altLang="en-US" sz="2800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33772" y="5929330"/>
            <a:ext cx="8676456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ea typeface="黑体" pitchFamily="49" charset="-122"/>
              </a:rPr>
              <a:t>Liang </a:t>
            </a:r>
            <a:r>
              <a:rPr lang="en-US" altLang="zh-CN" sz="1400" dirty="0" err="1" smtClean="0">
                <a:ea typeface="黑体" pitchFamily="49" charset="-122"/>
              </a:rPr>
              <a:t>Duan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Charu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Aggarwal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and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Scaling up Link Prediction with Ensembles,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WSDM 2016 - </a:t>
            </a:r>
            <a:r>
              <a:rPr lang="en-US" altLang="zh-CN" sz="1400" b="1" dirty="0" smtClean="0">
                <a:solidFill>
                  <a:srgbClr val="C00000"/>
                </a:solidFill>
              </a:rPr>
              <a:t>Big Data Algorithms Session</a:t>
            </a:r>
            <a:r>
              <a:rPr lang="en-US" altLang="zh-CN" sz="1400" dirty="0" smtClean="0">
                <a:ea typeface="黑体" pitchFamily="49" charset="-122"/>
              </a:rPr>
              <a:t>.</a:t>
            </a:r>
          </a:p>
          <a:p>
            <a:r>
              <a:rPr lang="en-US" altLang="zh-CN" sz="1400" dirty="0" smtClean="0"/>
              <a:t>Liang </a:t>
            </a:r>
            <a:r>
              <a:rPr lang="en-US" altLang="zh-CN" sz="1400" dirty="0" err="1" smtClean="0"/>
              <a:t>Duan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Shuai</a:t>
            </a:r>
            <a:r>
              <a:rPr lang="en-US" altLang="zh-CN" sz="1400" dirty="0" smtClean="0"/>
              <a:t> Ma*, </a:t>
            </a:r>
            <a:r>
              <a:rPr lang="en-US" altLang="zh-CN" sz="1400" dirty="0" err="1" smtClean="0"/>
              <a:t>Charu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Aggarwal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Tiejun</a:t>
            </a:r>
            <a:r>
              <a:rPr lang="en-US" altLang="zh-CN" sz="1400" dirty="0" smtClean="0"/>
              <a:t> Ma, and </a:t>
            </a:r>
            <a:r>
              <a:rPr lang="en-US" altLang="zh-CN" sz="1400" dirty="0" err="1" smtClean="0"/>
              <a:t>Jinpeng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Huai</a:t>
            </a:r>
            <a:r>
              <a:rPr lang="en-US" altLang="zh-CN" sz="1400" dirty="0" smtClean="0"/>
              <a:t>, An Ensemble Approach to Link Prediction.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TKDE, to appear, 2017.</a:t>
            </a:r>
            <a:endParaRPr lang="zh-CN" altLang="en-US" sz="1400" b="1" dirty="0" smtClean="0">
              <a:solidFill>
                <a:srgbClr val="C00000"/>
              </a:solidFill>
              <a:ea typeface="黑体" pitchFamily="49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2708920"/>
            <a:ext cx="5489319" cy="537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05260" y="4143380"/>
          <a:ext cx="79243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635"/>
                <a:gridCol w="1145299"/>
                <a:gridCol w="2603729"/>
                <a:gridCol w="26037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小数据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大数据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YouTube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18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Friendster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31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Wikipedia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20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21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85918" y="5429264"/>
            <a:ext cx="5040560" cy="432048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同时提高了准确性和检测效率</a:t>
            </a:r>
            <a:r>
              <a:rPr lang="en-US" altLang="zh-CN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4" name="组合 27"/>
          <p:cNvGrpSpPr/>
          <p:nvPr/>
        </p:nvGrpSpPr>
        <p:grpSpPr>
          <a:xfrm>
            <a:off x="5076056" y="836712"/>
            <a:ext cx="3888432" cy="1296144"/>
            <a:chOff x="5220072" y="1520788"/>
            <a:chExt cx="3888432" cy="1296144"/>
          </a:xfrm>
        </p:grpSpPr>
        <p:grpSp>
          <p:nvGrpSpPr>
            <p:cNvPr id="5" name="组合 46"/>
            <p:cNvGrpSpPr/>
            <p:nvPr/>
          </p:nvGrpSpPr>
          <p:grpSpPr>
            <a:xfrm>
              <a:off x="5220072" y="1520788"/>
              <a:ext cx="3636404" cy="1296144"/>
              <a:chOff x="4860032" y="1232756"/>
              <a:chExt cx="3636404" cy="1296144"/>
            </a:xfrm>
          </p:grpSpPr>
          <p:sp>
            <p:nvSpPr>
              <p:cNvPr id="10" name="圆柱形 9"/>
              <p:cNvSpPr/>
              <p:nvPr/>
            </p:nvSpPr>
            <p:spPr>
              <a:xfrm>
                <a:off x="4860032" y="1628800"/>
                <a:ext cx="648072" cy="504056"/>
              </a:xfrm>
              <a:prstGeom prst="can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smtClean="0">
                    <a:solidFill>
                      <a:schemeClr val="tx1"/>
                    </a:solidFill>
                  </a:rPr>
                  <a:t>Data</a:t>
                </a:r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796136" y="1232756"/>
                <a:ext cx="1152128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smtClean="0">
                    <a:solidFill>
                      <a:schemeClr val="tx1"/>
                    </a:solidFill>
                  </a:rPr>
                  <a:t>1</a:t>
                </a:r>
                <a:endParaRPr lang="zh-CN" altLang="en-US" sz="1400" b="1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96136" y="2240868"/>
                <a:ext cx="1224136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err="1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err="1" smtClean="0">
                    <a:solidFill>
                      <a:schemeClr val="tx1"/>
                    </a:solidFill>
                  </a:rPr>
                  <a:t>n</a:t>
                </a:r>
                <a:endParaRPr lang="zh-CN" altLang="en-US" sz="1600" b="1" baseline="-250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00192" y="1628800"/>
                <a:ext cx="180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solidFill>
                      <a:srgbClr val="000099"/>
                    </a:solidFill>
                    <a:latin typeface="仿宋" pitchFamily="49" charset="-122"/>
                    <a:ea typeface="仿宋" pitchFamily="49" charset="-122"/>
                  </a:rPr>
                  <a:t>．．．</a:t>
                </a:r>
                <a:endParaRPr lang="zh-CN" altLang="en-US" sz="2400" b="1" dirty="0">
                  <a:solidFill>
                    <a:srgbClr val="000099"/>
                  </a:solidFill>
                  <a:latin typeface="仿宋" pitchFamily="49" charset="-122"/>
                  <a:ea typeface="仿宋" pitchFamily="49" charset="-122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308304" y="1232757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4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308304" y="2240869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6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cxnSp>
            <p:nvCxnSpPr>
              <p:cNvPr id="19" name="直接箭头连接符 18"/>
              <p:cNvCxnSpPr>
                <a:stCxn id="10" idx="4"/>
                <a:endCxn id="12" idx="2"/>
              </p:cNvCxnSpPr>
              <p:nvPr/>
            </p:nvCxnSpPr>
            <p:spPr>
              <a:xfrm>
                <a:off x="5508104" y="1880828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10" idx="4"/>
                <a:endCxn id="11" idx="2"/>
              </p:cNvCxnSpPr>
              <p:nvPr/>
            </p:nvCxnSpPr>
            <p:spPr>
              <a:xfrm flipV="1">
                <a:off x="5508104" y="1376772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11" idx="6"/>
                <a:endCxn id="16" idx="1"/>
              </p:cNvCxnSpPr>
              <p:nvPr/>
            </p:nvCxnSpPr>
            <p:spPr>
              <a:xfrm>
                <a:off x="6948264" y="1376772"/>
                <a:ext cx="36004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12" idx="6"/>
                <a:endCxn id="17" idx="1"/>
              </p:cNvCxnSpPr>
              <p:nvPr/>
            </p:nvCxnSpPr>
            <p:spPr>
              <a:xfrm>
                <a:off x="7020272" y="2384884"/>
                <a:ext cx="288032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16" idx="3"/>
                <a:endCxn id="25" idx="0"/>
              </p:cNvCxnSpPr>
              <p:nvPr/>
            </p:nvCxnSpPr>
            <p:spPr>
              <a:xfrm>
                <a:off x="8316416" y="1376773"/>
                <a:ext cx="180020" cy="3240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17" idx="3"/>
                <a:endCxn id="25" idx="4"/>
              </p:cNvCxnSpPr>
              <p:nvPr/>
            </p:nvCxnSpPr>
            <p:spPr>
              <a:xfrm flipV="1">
                <a:off x="8316416" y="2132856"/>
                <a:ext cx="180020" cy="2520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流程图: 联系 24"/>
            <p:cNvSpPr/>
            <p:nvPr/>
          </p:nvSpPr>
          <p:spPr>
            <a:xfrm>
              <a:off x="8604448" y="1988840"/>
              <a:ext cx="504056" cy="432048"/>
            </a:xfrm>
            <a:prstGeom prst="flowChartConnector">
              <a:avLst/>
            </a:prstGeom>
            <a:solidFill>
              <a:schemeClr val="accent3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b="1" dirty="0" smtClean="0">
                  <a:solidFill>
                    <a:srgbClr val="FF0000"/>
                  </a:solidFill>
                </a:rPr>
                <a:t>max</a:t>
              </a:r>
              <a:endParaRPr lang="zh-CN" altLang="en-US" sz="1400" b="1" dirty="0" smtClean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</p:spPr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分布式数据处理技术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032764" y="1268760"/>
            <a:ext cx="4051404" cy="1901825"/>
            <a:chOff x="2555776" y="4653136"/>
            <a:chExt cx="4051404" cy="1901825"/>
          </a:xfrm>
        </p:grpSpPr>
        <p:cxnSp>
          <p:nvCxnSpPr>
            <p:cNvPr id="14" name="Straight Arrow Connector 5"/>
            <p:cNvCxnSpPr/>
            <p:nvPr/>
          </p:nvCxnSpPr>
          <p:spPr bwMode="auto">
            <a:xfrm>
              <a:off x="3519389" y="5589240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9"/>
            <p:cNvSpPr txBox="1">
              <a:spLocks noChangeArrowheads="1"/>
            </p:cNvSpPr>
            <p:nvPr/>
          </p:nvSpPr>
          <p:spPr bwMode="auto">
            <a:xfrm>
              <a:off x="2555776" y="5416897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5603379" y="5373786"/>
              <a:ext cx="94609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i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17" name="Straight Arrow Connector 5"/>
            <p:cNvCxnSpPr/>
            <p:nvPr/>
          </p:nvCxnSpPr>
          <p:spPr bwMode="auto">
            <a:xfrm flipV="1">
              <a:off x="3491880" y="4869160"/>
              <a:ext cx="1800200" cy="720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5"/>
            <p:cNvCxnSpPr/>
            <p:nvPr/>
          </p:nvCxnSpPr>
          <p:spPr bwMode="auto">
            <a:xfrm>
              <a:off x="3491880" y="5589240"/>
              <a:ext cx="1800200" cy="720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19"/>
            <p:cNvSpPr txBox="1">
              <a:spLocks noChangeArrowheads="1"/>
            </p:cNvSpPr>
            <p:nvPr/>
          </p:nvSpPr>
          <p:spPr bwMode="auto">
            <a:xfrm>
              <a:off x="5603379" y="4653136"/>
              <a:ext cx="99738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1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27" name="TextBox 19"/>
            <p:cNvSpPr txBox="1">
              <a:spLocks noChangeArrowheads="1"/>
            </p:cNvSpPr>
            <p:nvPr/>
          </p:nvSpPr>
          <p:spPr bwMode="auto">
            <a:xfrm>
              <a:off x="5603379" y="6093296"/>
              <a:ext cx="100380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err="1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err="1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n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319350" y="3861048"/>
            <a:ext cx="8501122" cy="2088232"/>
          </a:xfrm>
        </p:spPr>
        <p:txBody>
          <a:bodyPr/>
          <a:lstStyle/>
          <a:p>
            <a:r>
              <a:rPr lang="zh-CN" altLang="en-US" sz="2000" dirty="0" smtClean="0">
                <a:solidFill>
                  <a:srgbClr val="FF0000"/>
                </a:solidFill>
                <a:ea typeface="黑体" pitchFamily="49" charset="-122"/>
              </a:rPr>
              <a:t>现实中的图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通常非常大，</a:t>
            </a:r>
            <a:r>
              <a:rPr lang="zh-CN" altLang="en-US" sz="2000" b="1" dirty="0" smtClean="0">
                <a:ea typeface="黑体" pitchFamily="49" charset="-122"/>
                <a:sym typeface="Wingdings" pitchFamily="2" charset="2"/>
              </a:rPr>
              <a:t>使用单机来管理和查询图不现实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:</a:t>
            </a:r>
          </a:p>
          <a:p>
            <a:pPr lvl="1"/>
            <a:r>
              <a:rPr lang="de-DE" altLang="zh-CN" sz="1800" dirty="0" smtClean="0">
                <a:latin typeface="Arial Unicode MS" pitchFamily="34" charset="-122"/>
                <a:ea typeface="黑体" pitchFamily="49" charset="-122"/>
              </a:rPr>
              <a:t>Yahoo! 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</a:rPr>
              <a:t>Web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</a:rPr>
              <a:t>图</a:t>
            </a:r>
            <a:r>
              <a:rPr lang="zh-CN" altLang="en-US" sz="1800" dirty="0" smtClean="0">
                <a:ea typeface="黑体" pitchFamily="49" charset="-122"/>
              </a:rPr>
              <a:t>有</a:t>
            </a:r>
            <a:r>
              <a:rPr lang="de-DE" altLang="zh-CN" sz="1800" dirty="0" smtClean="0">
                <a:latin typeface="Arial Unicode MS" pitchFamily="34" charset="-122"/>
                <a:ea typeface="黑体" pitchFamily="49" charset="-122"/>
              </a:rPr>
              <a:t>140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</a:rPr>
              <a:t>顶点</a:t>
            </a:r>
            <a:endParaRPr lang="de-DE" altLang="zh-CN" sz="1800" dirty="0" smtClean="0">
              <a:latin typeface="Arial Unicode MS" pitchFamily="34" charset="-122"/>
              <a:ea typeface="黑体" pitchFamily="49" charset="-122"/>
            </a:endParaRPr>
          </a:p>
          <a:p>
            <a:pPr lvl="1"/>
            <a:r>
              <a:rPr lang="en-US" altLang="zh-CN" sz="1800" dirty="0" err="1" smtClean="0">
                <a:latin typeface="Arial Unicode MS" pitchFamily="34" charset="-122"/>
                <a:ea typeface="黑体" pitchFamily="49" charset="-122"/>
              </a:rPr>
              <a:t>Facebook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</a:rPr>
              <a:t>: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</a:rPr>
              <a:t>超过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</a:rPr>
              <a:t>10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</a:rPr>
              <a:t>用户</a:t>
            </a:r>
            <a:endParaRPr lang="en-US" altLang="zh-CN" sz="4800" dirty="0" smtClean="0">
              <a:latin typeface="Arial Unicode MS" pitchFamily="34" charset="-122"/>
              <a:ea typeface="黑体" pitchFamily="49" charset="-122"/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  <a:ea typeface="黑体" pitchFamily="49" charset="-122"/>
              </a:rPr>
              <a:t>现实活中的图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通常是分布式的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:</a:t>
            </a:r>
          </a:p>
          <a:p>
            <a:pPr lvl="1"/>
            <a:r>
              <a:rPr lang="en-US" altLang="zh-CN" sz="1800" dirty="0" smtClean="0">
                <a:latin typeface="Arial Unicode MS" pitchFamily="34" charset="-122"/>
                <a:ea typeface="黑体" pitchFamily="49" charset="-122"/>
              </a:rPr>
              <a:t>Google, Yahoo! and </a:t>
            </a:r>
            <a:r>
              <a:rPr lang="en-US" altLang="zh-CN" sz="1800" dirty="0" err="1" smtClean="0">
                <a:latin typeface="Arial Unicode MS" pitchFamily="34" charset="-122"/>
                <a:ea typeface="黑体" pitchFamily="49" charset="-122"/>
              </a:rPr>
              <a:t>Facebook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</a:rPr>
              <a:t>都有大规模的数据中心存储数据</a:t>
            </a:r>
            <a:r>
              <a:rPr lang="en-US" altLang="zh-CN" sz="1800" dirty="0" err="1" smtClean="0">
                <a:latin typeface="Arial Unicode MS" pitchFamily="34" charset="-122"/>
                <a:ea typeface="黑体" pitchFamily="49" charset="-122"/>
              </a:rPr>
              <a:t>ss</a:t>
            </a:r>
            <a:endParaRPr lang="en-US" altLang="zh-CN" sz="1800" dirty="0" smtClean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606760" cy="796908"/>
          </a:xfrm>
        </p:spPr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如，分布式图模式匹配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285720" y="1412776"/>
            <a:ext cx="8501122" cy="1728192"/>
          </a:xfrm>
        </p:spPr>
        <p:txBody>
          <a:bodyPr/>
          <a:lstStyle/>
          <a:p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机群：具有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等同计算能力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的多台机器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(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发起查询的指定为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协调者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);</a:t>
            </a:r>
          </a:p>
          <a:p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任何一台机器能够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直接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向其他机器发送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任意数量的消息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;</a:t>
            </a:r>
          </a:p>
          <a:p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所有机器通过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本地计算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消息传送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协同完成任务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.</a:t>
            </a:r>
            <a:endParaRPr lang="zh-CN" altLang="en-US" sz="2000" b="1" dirty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13" name="灯片编号占位符 3"/>
          <p:cNvSpPr txBox="1">
            <a:spLocks/>
          </p:cNvSpPr>
          <p:nvPr/>
        </p:nvSpPr>
        <p:spPr>
          <a:xfrm>
            <a:off x="6929438" y="6492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D224E6-15A8-4E74-8987-281A30D56C8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8032" y="908720"/>
            <a:ext cx="838842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/>
            <a:r>
              <a:rPr lang="zh-CN" altLang="en-US" sz="2000" dirty="0" smtClean="0">
                <a:solidFill>
                  <a:srgbClr val="3366CC"/>
                </a:solidFill>
              </a:rPr>
              <a:t>提出分布式计算模型</a:t>
            </a:r>
            <a:r>
              <a:rPr lang="en-US" altLang="zh-CN" sz="2000" dirty="0" smtClean="0">
                <a:solidFill>
                  <a:srgbClr val="3366CC"/>
                </a:solidFill>
              </a:rPr>
              <a:t> </a:t>
            </a:r>
            <a:r>
              <a:rPr lang="en-US" altLang="zh-CN" sz="2000" baseline="30000" dirty="0" smtClean="0">
                <a:solidFill>
                  <a:srgbClr val="FF0000"/>
                </a:solidFill>
              </a:rPr>
              <a:t>[2]</a:t>
            </a:r>
            <a:r>
              <a:rPr lang="en-US" altLang="zh-CN" sz="2000" dirty="0" smtClean="0">
                <a:solidFill>
                  <a:srgbClr val="3366CC"/>
                </a:solidFill>
              </a:rPr>
              <a:t>:</a:t>
            </a:r>
            <a:endParaRPr lang="en-US" altLang="zh-CN" sz="2000" dirty="0" smtClean="0">
              <a:solidFill>
                <a:srgbClr val="3366CC"/>
              </a:solidFill>
              <a:ea typeface="黑体" pitchFamily="49" charset="-122"/>
              <a:sym typeface="Wingdings" pitchFamily="2" charset="2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2780928"/>
            <a:ext cx="4320480" cy="1454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288032" y="4509120"/>
            <a:ext cx="838842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/>
            <a:r>
              <a:rPr lang="zh-CN" altLang="en-US" sz="2000" dirty="0" smtClean="0">
                <a:solidFill>
                  <a:srgbClr val="3366CC"/>
                </a:solidFill>
              </a:rPr>
              <a:t>分布式算法复杂性指标</a:t>
            </a:r>
            <a:r>
              <a:rPr lang="en-US" altLang="zh-CN" sz="2000" dirty="0" smtClean="0">
                <a:solidFill>
                  <a:srgbClr val="3366CC"/>
                </a:solidFill>
              </a:rPr>
              <a:t>:</a:t>
            </a:r>
            <a:endParaRPr lang="en-US" altLang="zh-CN" sz="2000" dirty="0" smtClean="0">
              <a:solidFill>
                <a:srgbClr val="3366CC"/>
              </a:solidFill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17" name="内容占位符 2"/>
          <p:cNvSpPr txBox="1">
            <a:spLocks/>
          </p:cNvSpPr>
          <p:nvPr/>
        </p:nvSpPr>
        <p:spPr bwMode="auto">
          <a:xfrm>
            <a:off x="285720" y="5085184"/>
            <a:ext cx="8501122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1. </a:t>
            </a:r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机器访问次数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: 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访问一台机器的最大次数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(</a:t>
            </a:r>
            <a:r>
              <a:rPr lang="zh-CN" altLang="en-US" sz="2000" b="1" dirty="0" smtClean="0">
                <a:solidFill>
                  <a:srgbClr val="3366CC"/>
                </a:solidFill>
                <a:latin typeface="Arial Unicode MS" pitchFamily="34" charset="-122"/>
                <a:ea typeface="黑体" pitchFamily="49" charset="-122"/>
              </a:rPr>
              <a:t>交互复杂性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)</a:t>
            </a:r>
          </a:p>
          <a:p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2. </a:t>
            </a:r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最大完工时间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: 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所有机器中最长的完工时间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(</a:t>
            </a:r>
            <a:r>
              <a:rPr lang="zh-CN" altLang="en-US" sz="2000" b="1" dirty="0" smtClean="0">
                <a:solidFill>
                  <a:srgbClr val="3366CC"/>
                </a:solidFill>
                <a:latin typeface="Arial Unicode MS" pitchFamily="34" charset="-122"/>
                <a:ea typeface="黑体" pitchFamily="49" charset="-122"/>
              </a:rPr>
              <a:t>效率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)</a:t>
            </a:r>
          </a:p>
          <a:p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3. </a:t>
            </a:r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</a:rPr>
              <a:t>通讯数据量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: </a:t>
            </a:r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不同机器之间的通讯消息的量和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 (</a:t>
            </a:r>
            <a:r>
              <a:rPr lang="zh-CN" altLang="en-US" sz="2000" b="1" dirty="0" smtClean="0">
                <a:solidFill>
                  <a:srgbClr val="3366CC"/>
                </a:solidFill>
                <a:latin typeface="Arial Unicode MS" pitchFamily="34" charset="-122"/>
                <a:ea typeface="黑体" pitchFamily="49" charset="-122"/>
              </a:rPr>
              <a:t>网络带宽的消耗</a:t>
            </a:r>
            <a:r>
              <a:rPr lang="en-US" altLang="zh-CN" sz="2000" dirty="0" smtClean="0">
                <a:latin typeface="Arial Unicode MS" pitchFamily="34" charset="-122"/>
                <a:ea typeface="黑体" pitchFamily="49" charset="-122"/>
              </a:rPr>
              <a:t>)</a:t>
            </a:r>
            <a:endParaRPr kumimoji="0" lang="en-US" altLang="zh-CN" sz="2000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sym typeface="Wingdings" pitchFamily="2" charset="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en-US" sz="2000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0" y="6505599"/>
            <a:ext cx="9144000" cy="30777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[2] </a:t>
            </a:r>
            <a:r>
              <a:rPr lang="en-US" altLang="zh-CN" sz="1400" dirty="0" err="1" smtClean="0">
                <a:latin typeface="Arial Unicode MS" pitchFamily="34" charset="-122"/>
                <a:ea typeface="黑体" pitchFamily="49" charset="-122"/>
              </a:rPr>
              <a:t>Shuai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 Ma, Yang Cao, </a:t>
            </a:r>
            <a:r>
              <a:rPr lang="en-US" altLang="zh-CN" sz="1400" dirty="0" err="1" smtClean="0">
                <a:latin typeface="Arial Unicode MS" pitchFamily="34" charset="-122"/>
                <a:ea typeface="黑体" pitchFamily="49" charset="-122"/>
              </a:rPr>
              <a:t>Jinpeng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 </a:t>
            </a:r>
            <a:r>
              <a:rPr lang="en-US" altLang="zh-CN" sz="1400" dirty="0" err="1" smtClean="0">
                <a:latin typeface="Arial Unicode MS" pitchFamily="34" charset="-122"/>
                <a:ea typeface="黑体" pitchFamily="49" charset="-122"/>
              </a:rPr>
              <a:t>Huai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, and </a:t>
            </a:r>
            <a:r>
              <a:rPr lang="en-US" altLang="zh-CN" sz="1400" dirty="0" err="1" smtClean="0">
                <a:latin typeface="Arial Unicode MS" pitchFamily="34" charset="-122"/>
                <a:ea typeface="黑体" pitchFamily="49" charset="-122"/>
              </a:rPr>
              <a:t>Tianyu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 </a:t>
            </a:r>
            <a:r>
              <a:rPr lang="en-US" altLang="zh-CN" sz="1400" dirty="0" err="1" smtClean="0">
                <a:latin typeface="Arial Unicode MS" pitchFamily="34" charset="-122"/>
                <a:ea typeface="黑体" pitchFamily="49" charset="-122"/>
              </a:rPr>
              <a:t>Wo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, Distributed Graph Pattern Matching, </a:t>
            </a:r>
            <a:r>
              <a:rPr lang="en-US" altLang="zh-CN" sz="1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WWW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 </a:t>
            </a:r>
            <a:r>
              <a:rPr lang="en-US" altLang="zh-CN" sz="1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2012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.</a:t>
            </a:r>
            <a:endParaRPr lang="en-US" altLang="zh-CN" sz="1400" b="1" dirty="0" smtClean="0">
              <a:solidFill>
                <a:srgbClr val="C00000"/>
              </a:solidFill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增量计算技术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cxnSp>
        <p:nvCxnSpPr>
          <p:cNvPr id="16" name="Straight Arrow Connector 5"/>
          <p:cNvCxnSpPr/>
          <p:nvPr/>
        </p:nvCxnSpPr>
        <p:spPr bwMode="auto">
          <a:xfrm>
            <a:off x="2987824" y="3501008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9"/>
          <p:cNvSpPr txBox="1">
            <a:spLocks noChangeArrowheads="1"/>
          </p:cNvSpPr>
          <p:nvPr/>
        </p:nvSpPr>
        <p:spPr bwMode="auto">
          <a:xfrm>
            <a:off x="899592" y="3212976"/>
            <a:ext cx="16561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 + </a:t>
            </a:r>
            <a:r>
              <a:rPr lang="el-GR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Δ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23" name="TextBox 19"/>
          <p:cNvSpPr txBox="1">
            <a:spLocks noChangeArrowheads="1"/>
          </p:cNvSpPr>
          <p:nvPr/>
        </p:nvSpPr>
        <p:spPr bwMode="auto">
          <a:xfrm>
            <a:off x="5652120" y="3212976"/>
            <a:ext cx="29523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 + </a:t>
            </a:r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l-GR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Δ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2915816" y="2564904"/>
            <a:ext cx="201622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Incremental computation</a:t>
            </a:r>
            <a:endParaRPr lang="zh-CN" altLang="en-US" dirty="0">
              <a:latin typeface="Rockwell" pitchFamily="18" charset="0"/>
            </a:endParaRP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5292080" y="4263479"/>
            <a:ext cx="17281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已有计算结果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6012160" y="3717032"/>
            <a:ext cx="144016" cy="57606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</p:spPr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增量计算技术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91358" y="2872316"/>
            <a:ext cx="8501122" cy="1420780"/>
          </a:xfrm>
        </p:spPr>
        <p:txBody>
          <a:bodyPr/>
          <a:lstStyle/>
          <a:p>
            <a:r>
              <a:rPr lang="zh-CN" altLang="en-US" sz="2400" dirty="0" smtClean="0">
                <a:latin typeface="Arial Unicode MS" pitchFamily="34" charset="-122"/>
                <a:ea typeface="黑体" pitchFamily="49" charset="-122"/>
              </a:rPr>
              <a:t>将索引系统改为增量的方法：</a:t>
            </a:r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  <a:p>
            <a:pPr lvl="1"/>
            <a:r>
              <a:rPr lang="zh-CN" altLang="en-US" sz="2000" dirty="0" smtClean="0">
                <a:latin typeface="Arial Unicode MS" pitchFamily="34" charset="-122"/>
                <a:ea typeface="黑体" pitchFamily="49" charset="-122"/>
              </a:rPr>
              <a:t>将文档的平均处理时间减少为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1%</a:t>
            </a:r>
            <a:endParaRPr lang="en-US" altLang="zh-CN" sz="2000" dirty="0" smtClean="0">
              <a:solidFill>
                <a:srgbClr val="FF0000"/>
              </a:solidFill>
              <a:latin typeface="Arial Unicode MS" pitchFamily="34" charset="-122"/>
              <a:ea typeface="黑体" pitchFamily="49" charset="-122"/>
            </a:endParaRPr>
          </a:p>
          <a:p>
            <a:pPr lvl="1"/>
            <a:r>
              <a:rPr lang="zh-CN" altLang="en-US" sz="2000" dirty="0" smtClean="0">
                <a:ea typeface="黑体" pitchFamily="49" charset="-122"/>
              </a:rPr>
              <a:t>当每天处理的文档数据一样是，将文档的平均老化时间减少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50%</a:t>
            </a:r>
            <a:endParaRPr lang="en-US" altLang="zh-CN" sz="2000" dirty="0" smtClean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6" name="Rectangle 14"/>
          <p:cNvSpPr txBox="1">
            <a:spLocks noChangeArrowheads="1"/>
          </p:cNvSpPr>
          <p:nvPr/>
        </p:nvSpPr>
        <p:spPr bwMode="auto">
          <a:xfrm>
            <a:off x="251520" y="5445224"/>
            <a:ext cx="8568952" cy="451445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2000" b="1" dirty="0" smtClean="0"/>
              <a:t>从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“零”开始</a:t>
            </a:r>
            <a:r>
              <a:rPr lang="zh-CN" altLang="en-US" sz="2000" b="1" dirty="0" smtClean="0"/>
              <a:t>是对计算资源的极大浪费</a:t>
            </a:r>
            <a:r>
              <a:rPr lang="en-US" altLang="zh-CN" sz="2000" b="1" dirty="0" smtClean="0"/>
              <a:t>!</a:t>
            </a:r>
            <a:endParaRPr lang="en-US" altLang="zh-CN" sz="2000" b="1" dirty="0" smtClean="0">
              <a:ea typeface="黑体" pitchFamily="49" charset="-122"/>
              <a:sym typeface="Wingdings" pitchFamily="2" charset="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358" y="2276872"/>
            <a:ext cx="838842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0066CC"/>
                </a:solidFill>
              </a:rPr>
              <a:t>Google </a:t>
            </a:r>
            <a:r>
              <a:rPr lang="en-US" altLang="zh-CN" sz="2400" b="1" dirty="0" smtClean="0">
                <a:solidFill>
                  <a:srgbClr val="0066CC"/>
                </a:solidFill>
              </a:rPr>
              <a:t>Percolator 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 [19]</a:t>
            </a:r>
            <a:r>
              <a:rPr lang="en-US" altLang="zh-CN" sz="2400" dirty="0" smtClean="0">
                <a:solidFill>
                  <a:srgbClr val="0066CC"/>
                </a:solidFill>
              </a:rPr>
              <a:t>: </a:t>
            </a:r>
            <a:endParaRPr lang="en-US" altLang="zh-CN" sz="2400" dirty="0">
              <a:solidFill>
                <a:srgbClr val="0066CC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1358" y="1052736"/>
            <a:ext cx="838842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0066CC"/>
                </a:solidFill>
              </a:rPr>
              <a:t>如，增量模式匹配</a:t>
            </a:r>
            <a:r>
              <a:rPr lang="en-US" altLang="zh-CN" sz="2400" b="1" dirty="0" smtClean="0">
                <a:solidFill>
                  <a:srgbClr val="0066CC"/>
                </a:solidFill>
              </a:rPr>
              <a:t> (VLDB  2010</a:t>
            </a:r>
            <a:r>
              <a:rPr lang="en-US" altLang="zh-CN" sz="2400" baseline="30000" dirty="0" smtClean="0">
                <a:solidFill>
                  <a:srgbClr val="FF0000"/>
                </a:solidFill>
              </a:rPr>
              <a:t> [6]</a:t>
            </a:r>
            <a:r>
              <a:rPr lang="en-US" altLang="zh-CN" sz="2400" b="1" dirty="0" smtClean="0">
                <a:solidFill>
                  <a:srgbClr val="0066CC"/>
                </a:solidFill>
              </a:rPr>
              <a:t> )</a:t>
            </a:r>
            <a:r>
              <a:rPr lang="en-US" altLang="zh-CN" sz="2400" dirty="0" smtClean="0">
                <a:solidFill>
                  <a:srgbClr val="0066CC"/>
                </a:solidFill>
              </a:rPr>
              <a:t>: </a:t>
            </a:r>
            <a:endParaRPr lang="en-US" altLang="zh-CN" sz="2400" dirty="0">
              <a:solidFill>
                <a:srgbClr val="0066CC"/>
              </a:solidFill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391358" y="1648180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eaLnBrk="0" hangingPunct="0">
              <a:spcBef>
                <a:spcPct val="20000"/>
              </a:spcBef>
              <a:buFontTx/>
              <a:buChar char="•"/>
            </a:pPr>
            <a:r>
              <a:rPr lang="zh-CN" altLang="en-US" sz="2400" kern="0" dirty="0" smtClean="0">
                <a:latin typeface="Arial Unicode MS" pitchFamily="34" charset="-122"/>
                <a:ea typeface="黑体" pitchFamily="49" charset="-122"/>
              </a:rPr>
              <a:t>提高效率，同时也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是应对数据动态性的一种有效方法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0" y="6290156"/>
            <a:ext cx="9144000" cy="52322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[6] </a:t>
            </a:r>
            <a:r>
              <a:rPr lang="en-US" altLang="zh-CN" sz="1400" dirty="0" err="1" smtClean="0">
                <a:latin typeface="Arial Unicode MS" pitchFamily="34" charset="-122"/>
                <a:ea typeface="黑体" pitchFamily="49" charset="-122"/>
              </a:rPr>
              <a:t>Wenfei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 Fan, </a:t>
            </a:r>
            <a:r>
              <a:rPr lang="en-US" altLang="zh-CN" sz="1400" dirty="0" err="1" smtClean="0">
                <a:latin typeface="Arial Unicode MS" pitchFamily="34" charset="-122"/>
                <a:ea typeface="黑体" pitchFamily="49" charset="-122"/>
              </a:rPr>
              <a:t>Jianzhong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 Li, </a:t>
            </a:r>
            <a:r>
              <a:rPr lang="en-US" altLang="zh-CN" sz="1400" dirty="0" err="1" smtClean="0">
                <a:latin typeface="Arial Unicode MS" pitchFamily="34" charset="-122"/>
                <a:ea typeface="黑体" pitchFamily="49" charset="-122"/>
              </a:rPr>
              <a:t>Shuai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 Ma, Nan Tang, and </a:t>
            </a:r>
            <a:r>
              <a:rPr lang="en-US" altLang="zh-CN" sz="1400" dirty="0" err="1" smtClean="0">
                <a:latin typeface="Arial Unicode MS" pitchFamily="34" charset="-122"/>
                <a:ea typeface="黑体" pitchFamily="49" charset="-122"/>
              </a:rPr>
              <a:t>Yinghui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 Wu, Graph Pattern Matching: From Intractable to Polynomial Time</a:t>
            </a:r>
            <a:r>
              <a:rPr lang="en-US" altLang="zh-CN" sz="1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. VLDB 2010</a:t>
            </a:r>
            <a:r>
              <a:rPr lang="en-US" altLang="zh-CN" sz="1400" dirty="0" smtClean="0">
                <a:latin typeface="Arial Unicode MS" pitchFamily="34" charset="-122"/>
                <a:ea typeface="黑体" pitchFamily="49" charset="-122"/>
              </a:rPr>
              <a:t>.</a:t>
            </a:r>
            <a:endParaRPr lang="en-US" altLang="zh-CN" sz="1400" b="1" dirty="0" smtClean="0">
              <a:solidFill>
                <a:srgbClr val="C00000"/>
              </a:solidFill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其它数据技术</a:t>
            </a:r>
            <a:endParaRPr lang="zh-CN" altLang="en-US" sz="40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316272"/>
            <a:ext cx="8501122" cy="2000264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zh-CN" altLang="en-US" sz="2800" b="1" dirty="0" smtClean="0">
                <a:solidFill>
                  <a:srgbClr val="C00000"/>
                </a:solidFill>
                <a:ea typeface="黑体" pitchFamily="49" charset="-122"/>
              </a:rPr>
              <a:t>数据索引：</a:t>
            </a:r>
            <a:r>
              <a:rPr lang="zh-CN" altLang="en-US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空间代价、</a:t>
            </a:r>
            <a:r>
              <a:rPr lang="zh-CN" altLang="en-US" dirty="0" smtClean="0">
                <a:solidFill>
                  <a:srgbClr val="0066CC"/>
                </a:solidFill>
                <a:ea typeface="黑体" pitchFamily="49" charset="-122"/>
              </a:rPr>
              <a:t>构建时间代价、</a:t>
            </a:r>
            <a:r>
              <a:rPr lang="zh-CN" altLang="en-US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查询效率提高</a:t>
            </a:r>
            <a:endParaRPr lang="en-US" altLang="zh-CN" dirty="0" smtClean="0">
              <a:latin typeface="Arial Unicode MS" pitchFamily="34" charset="-122"/>
              <a:ea typeface="黑体" pitchFamily="49" charset="-122"/>
            </a:endParaRPr>
          </a:p>
          <a:p>
            <a:pPr>
              <a:buNone/>
            </a:pPr>
            <a:endParaRPr lang="zh-CN" altLang="en-US" sz="2800" dirty="0">
              <a:latin typeface="Arial Unicode MS" pitchFamily="34" charset="-122"/>
              <a:ea typeface="黑体" pitchFamily="49" charset="-122"/>
            </a:endParaRPr>
          </a:p>
        </p:txBody>
      </p:sp>
      <p:cxnSp>
        <p:nvCxnSpPr>
          <p:cNvPr id="11" name="Straight Arrow Connector 5"/>
          <p:cNvCxnSpPr/>
          <p:nvPr/>
        </p:nvCxnSpPr>
        <p:spPr bwMode="auto">
          <a:xfrm>
            <a:off x="3635896" y="3167390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9"/>
          <p:cNvSpPr txBox="1">
            <a:spLocks noChangeArrowheads="1"/>
          </p:cNvSpPr>
          <p:nvPr/>
        </p:nvSpPr>
        <p:spPr bwMode="auto">
          <a:xfrm>
            <a:off x="2627784" y="2905780"/>
            <a:ext cx="10801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3" name="TextBox 19"/>
          <p:cNvSpPr txBox="1">
            <a:spLocks noChangeArrowheads="1"/>
          </p:cNvSpPr>
          <p:nvPr/>
        </p:nvSpPr>
        <p:spPr bwMode="auto">
          <a:xfrm>
            <a:off x="5724128" y="2905780"/>
            <a:ext cx="12961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D’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3707904" y="2591326"/>
            <a:ext cx="20162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compression</a:t>
            </a:r>
            <a:endParaRPr lang="zh-CN" altLang="en-US" dirty="0">
              <a:latin typeface="Rockwell" pitchFamily="18" charset="0"/>
            </a:endParaRPr>
          </a:p>
        </p:txBody>
      </p:sp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285720" y="2870036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数据压缩：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sp>
        <p:nvSpPr>
          <p:cNvPr id="16" name="内容占位符 2"/>
          <p:cNvSpPr txBox="1">
            <a:spLocks/>
          </p:cNvSpPr>
          <p:nvPr/>
        </p:nvSpPr>
        <p:spPr bwMode="auto">
          <a:xfrm>
            <a:off x="285720" y="4155920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数据划分：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cxnSp>
        <p:nvCxnSpPr>
          <p:cNvPr id="17" name="Straight Arrow Connector 5"/>
          <p:cNvCxnSpPr/>
          <p:nvPr/>
        </p:nvCxnSpPr>
        <p:spPr bwMode="auto">
          <a:xfrm>
            <a:off x="3635896" y="4398150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9"/>
          <p:cNvSpPr txBox="1">
            <a:spLocks noChangeArrowheads="1"/>
          </p:cNvSpPr>
          <p:nvPr/>
        </p:nvSpPr>
        <p:spPr bwMode="auto">
          <a:xfrm>
            <a:off x="2555776" y="4136540"/>
            <a:ext cx="10801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9" name="TextBox 19"/>
          <p:cNvSpPr txBox="1">
            <a:spLocks noChangeArrowheads="1"/>
          </p:cNvSpPr>
          <p:nvPr/>
        </p:nvSpPr>
        <p:spPr bwMode="auto">
          <a:xfrm>
            <a:off x="5724128" y="4136540"/>
            <a:ext cx="331236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baseline="-250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1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 + </a:t>
            </a:r>
            <a:r>
              <a:rPr lang="en-US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… </a:t>
            </a:r>
            <a:r>
              <a:rPr lang="en-US" altLang="zh-CN" sz="2800" dirty="0" smtClean="0">
                <a:latin typeface="华文仿宋"/>
                <a:ea typeface="华文仿宋"/>
                <a:sym typeface="Symbol" pitchFamily="18" charset="2"/>
              </a:rPr>
              <a:t>+</a:t>
            </a:r>
            <a:r>
              <a:rPr lang="en-US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 </a:t>
            </a:r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err="1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baseline="-25000" dirty="0" err="1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n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  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20" name="TextBox 3"/>
          <p:cNvSpPr txBox="1">
            <a:spLocks noChangeArrowheads="1"/>
          </p:cNvSpPr>
          <p:nvPr/>
        </p:nvSpPr>
        <p:spPr bwMode="auto">
          <a:xfrm>
            <a:off x="3851920" y="3890899"/>
            <a:ext cx="23042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partitioning</a:t>
            </a:r>
            <a:endParaRPr lang="zh-CN" altLang="en-US" dirty="0">
              <a:latin typeface="Rockwell" pitchFamily="18" charset="0"/>
            </a:endParaRPr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国家重点基础研究发展计划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9350" y="836712"/>
            <a:ext cx="8645138" cy="2160240"/>
          </a:xfrm>
        </p:spPr>
        <p:txBody>
          <a:bodyPr/>
          <a:lstStyle/>
          <a:p>
            <a:r>
              <a:rPr lang="zh-CN" altLang="en-US" sz="2800" dirty="0" smtClean="0"/>
              <a:t>网络信息空间大数据计算的基础研究</a:t>
            </a:r>
            <a:r>
              <a:rPr lang="en-US" altLang="zh-CN" sz="2800" dirty="0" smtClean="0"/>
              <a:t>(2014-2018)</a:t>
            </a:r>
            <a:r>
              <a:rPr lang="zh-CN" altLang="en-US" sz="2800" dirty="0" smtClean="0"/>
              <a:t> </a:t>
            </a:r>
            <a:r>
              <a:rPr lang="zh-CN" altLang="en-US" dirty="0" smtClean="0"/>
              <a:t>	</a:t>
            </a:r>
          </a:p>
          <a:p>
            <a:pPr lvl="1"/>
            <a:r>
              <a:rPr lang="en-US" altLang="zh-CN" dirty="0" smtClean="0"/>
              <a:t>Chief Scientist: Prof. </a:t>
            </a:r>
            <a:r>
              <a:rPr lang="en-US" altLang="zh-CN" dirty="0" err="1" smtClean="0"/>
              <a:t>Jinpeng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Huai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8 institutes involved</a:t>
            </a:r>
          </a:p>
          <a:p>
            <a:pPr lvl="1"/>
            <a:r>
              <a:rPr lang="en-US" altLang="zh-CN" dirty="0" smtClean="0"/>
              <a:t>Focus on “computing theory and practice on Big Data”</a:t>
            </a:r>
          </a:p>
          <a:p>
            <a:pPr lvl="1"/>
            <a:r>
              <a:rPr lang="en-US" altLang="zh-CN" dirty="0" smtClean="0"/>
              <a:t>http://cnbigdata.org/</a:t>
            </a:r>
            <a:endParaRPr lang="zh-CN" altLang="en-US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107804"/>
            <a:ext cx="4176464" cy="1444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676713"/>
            <a:ext cx="3312367" cy="199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107804"/>
            <a:ext cx="3996410" cy="176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941168"/>
            <a:ext cx="4308386" cy="176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大数据技术的</a:t>
            </a: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应用案例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BDA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988" y="3311525"/>
            <a:ext cx="4167187" cy="140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标题 1"/>
          <p:cNvSpPr>
            <a:spLocks noGrp="1"/>
          </p:cNvSpPr>
          <p:nvPr>
            <p:ph type="title"/>
          </p:nvPr>
        </p:nvSpPr>
        <p:spPr>
          <a:xfrm>
            <a:off x="323850" y="71414"/>
            <a:ext cx="8569325" cy="7921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如一：面向公共事件的示范应用</a:t>
            </a:r>
            <a:endParaRPr lang="en-US" altLang="en-US" sz="4000" b="1" dirty="0" smtClean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50825" y="5900738"/>
            <a:ext cx="8642350" cy="684212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研究工作：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异质大数据获取、建模与深度分析，异构大数据存储与多模态计算，复杂系统敏捷定制，事件分析与预测。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917" name="灯片编号占位符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BFD561B0-AF4F-46D0-BB63-C1E50C15D2B5}" type="slidenum">
              <a:rPr lang="zh-CN" altLang="en-US" smtClean="0"/>
              <a:pPr/>
              <a:t>21</a:t>
            </a:fld>
            <a:endParaRPr lang="en-US" altLang="zh-CN" smtClean="0"/>
          </a:p>
        </p:txBody>
      </p:sp>
      <p:sp>
        <p:nvSpPr>
          <p:cNvPr id="31" name="圆角矩形 30"/>
          <p:cNvSpPr/>
          <p:nvPr/>
        </p:nvSpPr>
        <p:spPr>
          <a:xfrm>
            <a:off x="236538" y="4933950"/>
            <a:ext cx="8656637" cy="7921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舆情大数据服务：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已被国家信息安全管理中心采用，建立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Ring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微信公众号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</p:txBody>
      </p:sp>
      <p:sp>
        <p:nvSpPr>
          <p:cNvPr id="38919" name="矩形 53"/>
          <p:cNvSpPr>
            <a:spLocks noChangeArrowheads="1"/>
          </p:cNvSpPr>
          <p:nvPr/>
        </p:nvSpPr>
        <p:spPr bwMode="auto">
          <a:xfrm>
            <a:off x="5480050" y="3432175"/>
            <a:ext cx="11128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0" name="矩形 53"/>
          <p:cNvSpPr>
            <a:spLocks noChangeArrowheads="1"/>
          </p:cNvSpPr>
          <p:nvPr/>
        </p:nvSpPr>
        <p:spPr bwMode="auto">
          <a:xfrm>
            <a:off x="5459413" y="3436938"/>
            <a:ext cx="12112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1" name="TextBox 12"/>
          <p:cNvSpPr txBox="1">
            <a:spLocks noChangeArrowheads="1"/>
          </p:cNvSpPr>
          <p:nvPr/>
        </p:nvSpPr>
        <p:spPr bwMode="auto">
          <a:xfrm>
            <a:off x="4767263" y="1487488"/>
            <a:ext cx="3992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lvl="1" indent="-177800" algn="ctr">
              <a:spcBef>
                <a:spcPts val="300"/>
              </a:spcBef>
              <a:spcAft>
                <a:spcPts val="600"/>
              </a:spcAft>
              <a:buClr>
                <a:srgbClr val="006600"/>
              </a:buClr>
            </a:pP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安管中心：</a:t>
            </a: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微博人物画像系统</a:t>
            </a:r>
          </a:p>
        </p:txBody>
      </p:sp>
      <p:pic>
        <p:nvPicPr>
          <p:cNvPr id="38922" name="图片 55" descr="群体用户轨迹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2888" y="1951038"/>
            <a:ext cx="2166937" cy="136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3" name="矩形 56"/>
          <p:cNvSpPr>
            <a:spLocks noChangeArrowheads="1"/>
          </p:cNvSpPr>
          <p:nvPr/>
        </p:nvSpPr>
        <p:spPr bwMode="auto">
          <a:xfrm>
            <a:off x="6872288" y="2017713"/>
            <a:ext cx="14255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群体迁徙分析</a:t>
            </a:r>
          </a:p>
        </p:txBody>
      </p:sp>
      <p:pic>
        <p:nvPicPr>
          <p:cNvPr id="38924" name="图片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48463" y="3346450"/>
            <a:ext cx="2011362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5" name="矩形 61"/>
          <p:cNvSpPr>
            <a:spLocks noChangeArrowheads="1"/>
          </p:cNvSpPr>
          <p:nvPr/>
        </p:nvSpPr>
        <p:spPr bwMode="auto">
          <a:xfrm>
            <a:off x="5046663" y="3513138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群体情绪监测</a:t>
            </a:r>
          </a:p>
        </p:txBody>
      </p:sp>
      <p:pic>
        <p:nvPicPr>
          <p:cNvPr id="38926" name="图片 62" descr="个人概览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99000" y="1951038"/>
            <a:ext cx="1835150" cy="152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7" name="矩形 63"/>
          <p:cNvSpPr>
            <a:spLocks noChangeArrowheads="1"/>
          </p:cNvSpPr>
          <p:nvPr/>
        </p:nvSpPr>
        <p:spPr bwMode="auto">
          <a:xfrm>
            <a:off x="5119688" y="2014538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个人多维画像</a:t>
            </a:r>
          </a:p>
        </p:txBody>
      </p:sp>
      <p:sp>
        <p:nvSpPr>
          <p:cNvPr id="65" name="矩形 64"/>
          <p:cNvSpPr/>
          <p:nvPr/>
        </p:nvSpPr>
        <p:spPr>
          <a:xfrm>
            <a:off x="250825" y="1484313"/>
            <a:ext cx="421640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683125" y="1484313"/>
            <a:ext cx="421005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8930" name="TextBox 12"/>
          <p:cNvSpPr txBox="1">
            <a:spLocks noChangeArrowheads="1"/>
          </p:cNvSpPr>
          <p:nvPr/>
        </p:nvSpPr>
        <p:spPr bwMode="auto">
          <a:xfrm>
            <a:off x="290513" y="1495425"/>
            <a:ext cx="4097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安管中心：实时事件检测与分析系统</a:t>
            </a:r>
          </a:p>
        </p:txBody>
      </p:sp>
      <p:pic>
        <p:nvPicPr>
          <p:cNvPr id="38931" name="Picture 2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0513" y="1858963"/>
            <a:ext cx="2176462" cy="27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2" name="Picture 2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86038" y="1858963"/>
            <a:ext cx="1665287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41740" y="1858941"/>
            <a:ext cx="593698" cy="57150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34" name="Picture 2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63813" y="3136900"/>
            <a:ext cx="1760537" cy="14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35" name="矩形 51"/>
          <p:cNvSpPr>
            <a:spLocks noChangeArrowheads="1"/>
          </p:cNvSpPr>
          <p:nvPr/>
        </p:nvSpPr>
        <p:spPr bwMode="auto">
          <a:xfrm>
            <a:off x="1562100" y="2589213"/>
            <a:ext cx="11477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事件检测</a:t>
            </a:r>
          </a:p>
        </p:txBody>
      </p:sp>
      <p:sp>
        <p:nvSpPr>
          <p:cNvPr id="38936" name="矩形 51"/>
          <p:cNvSpPr>
            <a:spLocks noChangeArrowheads="1"/>
          </p:cNvSpPr>
          <p:nvPr/>
        </p:nvSpPr>
        <p:spPr bwMode="auto">
          <a:xfrm>
            <a:off x="3316288" y="3309938"/>
            <a:ext cx="11096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如二：人类行为预测</a:t>
            </a:r>
            <a:endParaRPr lang="zh-CN" altLang="en-US" sz="40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06" y="1071546"/>
            <a:ext cx="7072362" cy="1714512"/>
          </a:xfrm>
        </p:spPr>
        <p:txBody>
          <a:bodyPr/>
          <a:lstStyle/>
          <a:p>
            <a:pPr marL="0" indent="0"/>
            <a:r>
              <a:rPr lang="en-US" altLang="zh-CN" sz="2000" dirty="0" smtClean="0">
                <a:latin typeface="+mj-lt"/>
                <a:cs typeface="Arial Unicode MS" pitchFamily="34" charset="-122"/>
              </a:rPr>
              <a:t>Prediction is now a developing science</a:t>
            </a:r>
          </a:p>
          <a:p>
            <a:pPr marL="0" indent="0" algn="just"/>
            <a:r>
              <a:rPr lang="en-US" altLang="zh-CN" sz="2000" dirty="0" smtClean="0">
                <a:latin typeface="+mj-lt"/>
                <a:cs typeface="Arial Unicode MS" pitchFamily="34" charset="-122"/>
              </a:rPr>
              <a:t>Success seems to be achieved most consistently when questions are tackled in multidisciplinary efforts that join human understanding of context with algorithmic capacity to handle terabytes of data </a:t>
            </a:r>
            <a:r>
              <a:rPr lang="en-US" altLang="zh-CN" sz="1800" dirty="0" smtClean="0">
                <a:latin typeface="+mj-lt"/>
                <a:cs typeface="Arial Unicode MS" pitchFamily="34" charset="-122"/>
              </a:rPr>
              <a:t>- </a:t>
            </a:r>
            <a:r>
              <a:rPr lang="en-US" altLang="zh-CN" sz="1400" dirty="0" smtClean="0">
                <a:solidFill>
                  <a:srgbClr val="FF0000"/>
                </a:solidFill>
                <a:latin typeface="+mj-lt"/>
              </a:rPr>
              <a:t>Special Issue: Prediction, Science, Feb. 3, 2017</a:t>
            </a:r>
            <a:r>
              <a:rPr lang="en-US" altLang="zh-CN" sz="1400" dirty="0" smtClean="0">
                <a:latin typeface="+mj-lt"/>
              </a:rPr>
              <a:t>.</a:t>
            </a:r>
            <a:endParaRPr lang="zh-CN" altLang="en-US" sz="1800" dirty="0"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  <p:pic>
        <p:nvPicPr>
          <p:cNvPr id="5" name="图片 5" descr="Donald-J.-Trump-and-Hillary-Clinton-Debate-Vide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408" y="3071823"/>
            <a:ext cx="3295650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314855" y="3143261"/>
            <a:ext cx="4543425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2016</a:t>
            </a: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年美国大选预测失败原因？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Twitter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机器人、雇佣军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Shy Trump voter</a:t>
            </a:r>
            <a:r>
              <a:rPr lang="zh-CN" altLang="en-US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理论</a:t>
            </a: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: 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支持者趋向于保持沉默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图片 7" descr="F1.lar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63" y="4786336"/>
            <a:ext cx="2714625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42875" y="4984775"/>
            <a:ext cx="6286500" cy="1658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人类行为预测是下一个前沿：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更多的数据≠更好的预测：噪音的存在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罕见事件、行为动态变化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 err="1">
                <a:latin typeface="黑体" pitchFamily="49" charset="-122"/>
                <a:ea typeface="黑体" pitchFamily="49" charset="-122"/>
              </a:rPr>
              <a:t>IoT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的涌现导致多种异构数据</a:t>
            </a:r>
            <a:r>
              <a:rPr lang="zh-CN" altLang="en-US" sz="2200" kern="0" dirty="0" smtClean="0">
                <a:latin typeface="黑体" pitchFamily="49" charset="-122"/>
                <a:ea typeface="黑体" pitchFamily="49" charset="-122"/>
              </a:rPr>
              <a:t>爆炸</a:t>
            </a:r>
            <a:endParaRPr lang="en-US" altLang="zh-CN" sz="2400" kern="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zh-CN" altLang="en-US" sz="24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内容占位符 3" descr="F1.medium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15206" y="928670"/>
            <a:ext cx="1795475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如二：基于微博数据的群体行为预测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285720" y="1071546"/>
            <a:ext cx="8625580" cy="3225540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75576" y="4591704"/>
            <a:ext cx="8482704" cy="1623378"/>
          </a:xfrm>
          <a:prstGeom prst="rect">
            <a:avLst/>
          </a:prstGeom>
          <a:ln w="38100" cap="flat" cmpd="sng" algn="ctr">
            <a:solidFill>
              <a:schemeClr val="accent6"/>
            </a:solidFill>
            <a:prstDash val="solid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目标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本文以爬取的微博数据为基础，对微博用户进行特征提取，利用提取的用户特征进行聚类，得到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统计特征差别明显的不同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用户群体，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针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对不同群体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分析用户行为的影响因素，探究微博用户行为机理。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主要衡量指标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：行为建模准确度</a:t>
            </a:r>
          </a:p>
        </p:txBody>
      </p:sp>
      <p:sp>
        <p:nvSpPr>
          <p:cNvPr id="7" name="右箭头 6"/>
          <p:cNvSpPr/>
          <p:nvPr/>
        </p:nvSpPr>
        <p:spPr bwMode="auto">
          <a:xfrm>
            <a:off x="2943564" y="1707025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86102" y="1471010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用户爬取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348" y="1462425"/>
            <a:ext cx="1613592" cy="862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Users\zhujh\Desktop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70" y="1332421"/>
            <a:ext cx="2140698" cy="13842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upload.cheaa.com/2014/0609/140227462991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8164" y="1527503"/>
            <a:ext cx="1058679" cy="640001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右箭头 11"/>
          <p:cNvSpPr/>
          <p:nvPr/>
        </p:nvSpPr>
        <p:spPr bwMode="auto">
          <a:xfrm>
            <a:off x="6176846" y="1722941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6845" y="1428749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0000"/>
                </a:solidFill>
              </a:rPr>
              <a:t>特征提取</a:t>
            </a:r>
          </a:p>
        </p:txBody>
      </p:sp>
      <p:pic>
        <p:nvPicPr>
          <p:cNvPr id="14" name="Picture 3" descr="C:\Users\zhujh\Desktop\u=2626734325,2598965993&amp;fm=21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990" y="1361852"/>
            <a:ext cx="1362290" cy="10670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右箭头 14"/>
          <p:cNvSpPr/>
          <p:nvPr/>
        </p:nvSpPr>
        <p:spPr bwMode="auto">
          <a:xfrm rot="5400000">
            <a:off x="8005199" y="2463968"/>
            <a:ext cx="578054" cy="41681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pic>
        <p:nvPicPr>
          <p:cNvPr id="16" name="Picture 5" descr="C:\Users\zhujh\Desktop\u=1309097832,1528875611&amp;fm=23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6" y="3000372"/>
            <a:ext cx="2019047" cy="1160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右箭头 16"/>
          <p:cNvSpPr/>
          <p:nvPr/>
        </p:nvSpPr>
        <p:spPr bwMode="auto">
          <a:xfrm rot="10800000">
            <a:off x="5572132" y="3288084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57884" y="2850254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建立模型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4000496" y="2998288"/>
            <a:ext cx="1559635" cy="938758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96508" y="3036191"/>
            <a:ext cx="1365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用户转发、发布、回复行为模型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1" name="右箭头 20"/>
          <p:cNvSpPr/>
          <p:nvPr/>
        </p:nvSpPr>
        <p:spPr bwMode="auto">
          <a:xfrm rot="10800000">
            <a:off x="2880120" y="3295773"/>
            <a:ext cx="1075708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86014" y="2940015"/>
            <a:ext cx="158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模型验证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404669" y="3083131"/>
            <a:ext cx="1568441" cy="853913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5720" y="3221665"/>
            <a:ext cx="1745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创建虚拟用户、</a:t>
            </a:r>
            <a:endParaRPr lang="en-US" altLang="zh-CN" sz="1600" b="1" dirty="0" smtClean="0">
              <a:solidFill>
                <a:srgbClr val="000000"/>
              </a:solidFill>
            </a:endParaRPr>
          </a:p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可视化展示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如三：实时流式大数据处理平台</a:t>
            </a:r>
          </a:p>
        </p:txBody>
      </p:sp>
      <p:pic>
        <p:nvPicPr>
          <p:cNvPr id="6" name="Picture 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2900" y="2887663"/>
            <a:ext cx="33147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121"/>
          <p:cNvSpPr>
            <a:spLocks noChangeArrowheads="1"/>
          </p:cNvSpPr>
          <p:nvPr/>
        </p:nvSpPr>
        <p:spPr bwMode="auto">
          <a:xfrm>
            <a:off x="414338" y="3546475"/>
            <a:ext cx="3313112" cy="7937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" name="矩形 121"/>
          <p:cNvSpPr>
            <a:spLocks noChangeArrowheads="1"/>
          </p:cNvSpPr>
          <p:nvPr/>
        </p:nvSpPr>
        <p:spPr bwMode="auto">
          <a:xfrm>
            <a:off x="415925" y="2251075"/>
            <a:ext cx="3311525" cy="936625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" name="矩形 121"/>
          <p:cNvSpPr>
            <a:spLocks noChangeArrowheads="1"/>
          </p:cNvSpPr>
          <p:nvPr/>
        </p:nvSpPr>
        <p:spPr bwMode="auto">
          <a:xfrm>
            <a:off x="3870325" y="1169988"/>
            <a:ext cx="4895850" cy="1325562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10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0688" y="1292225"/>
            <a:ext cx="417512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2888" y="1263650"/>
            <a:ext cx="4254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07"/>
          <p:cNvSpPr>
            <a:spLocks noChangeArrowheads="1"/>
          </p:cNvSpPr>
          <p:nvPr/>
        </p:nvSpPr>
        <p:spPr bwMode="auto">
          <a:xfrm>
            <a:off x="3919538" y="1905000"/>
            <a:ext cx="77787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车网监控平台</a:t>
            </a:r>
            <a:endParaRPr lang="zh-CN" altLang="en-US"/>
          </a:p>
        </p:txBody>
      </p:sp>
      <p:pic>
        <p:nvPicPr>
          <p:cNvPr id="13" name="Picture 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4838" y="1266825"/>
            <a:ext cx="431800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06"/>
          <p:cNvSpPr>
            <a:spLocks noChangeArrowheads="1"/>
          </p:cNvSpPr>
          <p:nvPr/>
        </p:nvSpPr>
        <p:spPr bwMode="auto">
          <a:xfrm>
            <a:off x="7913688" y="1949450"/>
            <a:ext cx="693737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开放数据平台</a:t>
            </a:r>
            <a:endParaRPr lang="zh-CN" altLang="en-US"/>
          </a:p>
        </p:txBody>
      </p:sp>
      <p:pic>
        <p:nvPicPr>
          <p:cNvPr id="15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0" y="1303338"/>
            <a:ext cx="4032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4"/>
          <p:cNvSpPr>
            <a:spLocks noChangeArrowheads="1"/>
          </p:cNvSpPr>
          <p:nvPr/>
        </p:nvSpPr>
        <p:spPr bwMode="auto">
          <a:xfrm>
            <a:off x="5826125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公众服务平台</a:t>
            </a:r>
            <a:endParaRPr lang="zh-CN" altLang="en-US"/>
          </a:p>
        </p:txBody>
      </p:sp>
      <p:pic>
        <p:nvPicPr>
          <p:cNvPr id="17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0" y="1252538"/>
            <a:ext cx="417513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矩形 156"/>
          <p:cNvSpPr>
            <a:spLocks noChangeArrowheads="1"/>
          </p:cNvSpPr>
          <p:nvPr/>
        </p:nvSpPr>
        <p:spPr bwMode="auto">
          <a:xfrm>
            <a:off x="4927600" y="1919288"/>
            <a:ext cx="7207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资源管控平台</a:t>
            </a:r>
            <a:endParaRPr lang="zh-CN" altLang="en-US"/>
          </a:p>
        </p:txBody>
      </p:sp>
      <p:sp>
        <p:nvSpPr>
          <p:cNvPr id="19" name="矩形 157"/>
          <p:cNvSpPr>
            <a:spLocks noChangeArrowheads="1"/>
          </p:cNvSpPr>
          <p:nvPr/>
        </p:nvSpPr>
        <p:spPr bwMode="auto">
          <a:xfrm>
            <a:off x="6837363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运营托管平台</a:t>
            </a:r>
            <a:endParaRPr lang="zh-CN" altLang="en-US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1888" y="1193800"/>
            <a:ext cx="8858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2750" y="11938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直接箭头连接符 60"/>
          <p:cNvCxnSpPr>
            <a:cxnSpLocks noChangeShapeType="1"/>
          </p:cNvCxnSpPr>
          <p:nvPr/>
        </p:nvCxnSpPr>
        <p:spPr bwMode="auto">
          <a:xfrm flipH="1" flipV="1">
            <a:off x="698500" y="1554163"/>
            <a:ext cx="3175" cy="623887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9175" y="12065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直接箭头连接符 62"/>
          <p:cNvCxnSpPr>
            <a:cxnSpLocks noChangeShapeType="1"/>
          </p:cNvCxnSpPr>
          <p:nvPr/>
        </p:nvCxnSpPr>
        <p:spPr bwMode="auto">
          <a:xfrm flipV="1">
            <a:off x="2574925" y="1565275"/>
            <a:ext cx="1588" cy="612775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cxnSp>
        <p:nvCxnSpPr>
          <p:cNvPr id="25" name="直接箭头连接符 63"/>
          <p:cNvCxnSpPr>
            <a:cxnSpLocks noChangeShapeType="1"/>
          </p:cNvCxnSpPr>
          <p:nvPr/>
        </p:nvCxnSpPr>
        <p:spPr bwMode="auto">
          <a:xfrm flipH="1" flipV="1">
            <a:off x="992188" y="1470025"/>
            <a:ext cx="1296987" cy="12700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prstDash val="dashDot"/>
            <a:round/>
            <a:headEnd type="triangle" w="med" len="med"/>
            <a:tailEnd type="triangle" w="med" len="med"/>
          </a:ln>
        </p:spPr>
      </p:cxnSp>
      <p:pic>
        <p:nvPicPr>
          <p:cNvPr id="26" name="Picture 3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32113" y="1193800"/>
            <a:ext cx="704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AutoShape 40"/>
          <p:cNvSpPr>
            <a:spLocks noChangeArrowheads="1"/>
          </p:cNvSpPr>
          <p:nvPr/>
        </p:nvSpPr>
        <p:spPr bwMode="auto">
          <a:xfrm>
            <a:off x="2286000" y="1171575"/>
            <a:ext cx="1008063" cy="574675"/>
          </a:xfrm>
          <a:prstGeom prst="roundRect">
            <a:avLst>
              <a:gd name="adj" fmla="val 16667"/>
            </a:avLst>
          </a:prstGeom>
          <a:solidFill>
            <a:srgbClr val="4F81BD">
              <a:alpha val="1176"/>
            </a:srgbClr>
          </a:solidFill>
          <a:ln w="952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850" y="2332038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7225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矩形 107"/>
          <p:cNvSpPr>
            <a:spLocks noChangeArrowheads="1"/>
          </p:cNvSpPr>
          <p:nvPr/>
        </p:nvSpPr>
        <p:spPr bwMode="auto">
          <a:xfrm>
            <a:off x="2574925" y="2466975"/>
            <a:ext cx="1016000" cy="46196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移动端交互与数据采集</a:t>
            </a:r>
          </a:p>
        </p:txBody>
      </p:sp>
      <p:sp>
        <p:nvSpPr>
          <p:cNvPr id="32" name="矩形 90"/>
          <p:cNvSpPr>
            <a:spLocks noChangeArrowheads="1"/>
          </p:cNvSpPr>
          <p:nvPr/>
        </p:nvSpPr>
        <p:spPr bwMode="auto">
          <a:xfrm>
            <a:off x="630238" y="3762375"/>
            <a:ext cx="1727200" cy="344488"/>
          </a:xfrm>
          <a:prstGeom prst="rect">
            <a:avLst/>
          </a:prstGeom>
          <a:noFill/>
          <a:ln w="9525">
            <a:solidFill>
              <a:srgbClr val="3F3F3F"/>
            </a:solidFill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分布式消息队列</a:t>
            </a:r>
            <a:endParaRPr lang="zh-CN" altLang="en-US"/>
          </a:p>
        </p:txBody>
      </p:sp>
      <p:sp>
        <p:nvSpPr>
          <p:cNvPr id="33" name="矩形 107"/>
          <p:cNvSpPr>
            <a:spLocks noChangeArrowheads="1"/>
          </p:cNvSpPr>
          <p:nvPr/>
        </p:nvSpPr>
        <p:spPr bwMode="auto">
          <a:xfrm>
            <a:off x="2430463" y="3690938"/>
            <a:ext cx="865187" cy="46513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应用数据总线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4" name="矩形 107"/>
          <p:cNvSpPr>
            <a:spLocks noChangeArrowheads="1"/>
          </p:cNvSpPr>
          <p:nvPr/>
        </p:nvSpPr>
        <p:spPr bwMode="auto">
          <a:xfrm>
            <a:off x="5637213" y="2994025"/>
            <a:ext cx="1150937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实时流式处理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5" name="AutoShape 34"/>
          <p:cNvSpPr>
            <a:spLocks noChangeArrowheads="1"/>
          </p:cNvSpPr>
          <p:nvPr/>
        </p:nvSpPr>
        <p:spPr bwMode="auto">
          <a:xfrm>
            <a:off x="1279525" y="3187700"/>
            <a:ext cx="144463" cy="358775"/>
          </a:xfrm>
          <a:prstGeom prst="upDownArrow">
            <a:avLst>
              <a:gd name="adj1" fmla="val 50000"/>
              <a:gd name="adj2" fmla="val 49774"/>
            </a:avLst>
          </a:prstGeom>
          <a:solidFill>
            <a:schemeClr val="accent1"/>
          </a:solidFill>
          <a:ln w="9525">
            <a:solidFill>
              <a:schemeClr val="tx1"/>
            </a:solidFill>
            <a:bevel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36" name="AutoShape 35"/>
          <p:cNvSpPr>
            <a:spLocks noChangeArrowheads="1"/>
          </p:cNvSpPr>
          <p:nvPr/>
        </p:nvSpPr>
        <p:spPr bwMode="auto">
          <a:xfrm>
            <a:off x="1582738" y="4335463"/>
            <a:ext cx="144462" cy="360362"/>
          </a:xfrm>
          <a:prstGeom prst="upDownArrow">
            <a:avLst>
              <a:gd name="adj1" fmla="val 50000"/>
              <a:gd name="adj2" fmla="val 498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37" name="Picture 4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4463" y="4699000"/>
            <a:ext cx="455295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矩形 107"/>
          <p:cNvSpPr>
            <a:spLocks noChangeArrowheads="1"/>
          </p:cNvSpPr>
          <p:nvPr/>
        </p:nvSpPr>
        <p:spPr bwMode="auto">
          <a:xfrm>
            <a:off x="1243013" y="4905375"/>
            <a:ext cx="1617662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时空大数据存储管理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9" name="左右箭头 1"/>
          <p:cNvSpPr>
            <a:spLocks noChangeArrowheads="1"/>
          </p:cNvSpPr>
          <p:nvPr/>
        </p:nvSpPr>
        <p:spPr bwMode="auto">
          <a:xfrm>
            <a:off x="3784600" y="39211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0" name="AutoShape 37"/>
          <p:cNvSpPr>
            <a:spLocks noChangeArrowheads="1"/>
          </p:cNvSpPr>
          <p:nvPr/>
        </p:nvSpPr>
        <p:spPr bwMode="auto">
          <a:xfrm>
            <a:off x="5637213" y="2528888"/>
            <a:ext cx="144462" cy="358775"/>
          </a:xfrm>
          <a:prstGeom prst="upDownArrow">
            <a:avLst>
              <a:gd name="adj1" fmla="val 50000"/>
              <a:gd name="adj2" fmla="val 495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41" name="Picture 41"/>
          <p:cNvPicPr>
            <a:picLocks noChangeAspect="1" noChangeArrowheads="1"/>
          </p:cNvPicPr>
          <p:nvPr/>
        </p:nvPicPr>
        <p:blipFill>
          <a:blip r:embed="rId8"/>
          <a:srcRect r="27237" b="13019"/>
          <a:stretch>
            <a:fillRect/>
          </a:stretch>
        </p:blipFill>
        <p:spPr bwMode="auto">
          <a:xfrm>
            <a:off x="7634288" y="3532188"/>
            <a:ext cx="1531937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矩形 121"/>
          <p:cNvSpPr>
            <a:spLocks noChangeArrowheads="1"/>
          </p:cNvSpPr>
          <p:nvPr/>
        </p:nvSpPr>
        <p:spPr bwMode="auto">
          <a:xfrm>
            <a:off x="7532688" y="2528888"/>
            <a:ext cx="1633537" cy="18478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43" name="Picture 1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13688" y="3019425"/>
            <a:ext cx="1116012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矩形 107"/>
          <p:cNvSpPr>
            <a:spLocks noChangeArrowheads="1"/>
          </p:cNvSpPr>
          <p:nvPr/>
        </p:nvSpPr>
        <p:spPr bwMode="auto">
          <a:xfrm>
            <a:off x="7578725" y="2611438"/>
            <a:ext cx="1541463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第三方应用接入</a:t>
            </a:r>
            <a:endParaRPr lang="zh-CN" altLang="en-US">
              <a:sym typeface="Arial" pitchFamily="34" charset="0"/>
            </a:endParaRPr>
          </a:p>
        </p:txBody>
      </p:sp>
      <p:pic>
        <p:nvPicPr>
          <p:cNvPr id="45" name="Picture 4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426075" y="4905375"/>
            <a:ext cx="3517900" cy="153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矩形 121"/>
          <p:cNvSpPr>
            <a:spLocks noChangeArrowheads="1"/>
          </p:cNvSpPr>
          <p:nvPr/>
        </p:nvSpPr>
        <p:spPr bwMode="auto">
          <a:xfrm>
            <a:off x="5216525" y="4664075"/>
            <a:ext cx="3903663" cy="1773238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7" name="矩形 107"/>
          <p:cNvSpPr>
            <a:spLocks noChangeArrowheads="1"/>
          </p:cNvSpPr>
          <p:nvPr/>
        </p:nvSpPr>
        <p:spPr bwMode="auto">
          <a:xfrm>
            <a:off x="7146925" y="4664075"/>
            <a:ext cx="1724025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离线数据挖掘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48" name="左右箭头 54"/>
          <p:cNvSpPr>
            <a:spLocks noChangeArrowheads="1"/>
          </p:cNvSpPr>
          <p:nvPr/>
        </p:nvSpPr>
        <p:spPr bwMode="auto">
          <a:xfrm>
            <a:off x="4760913" y="54705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9" name="矩形 121"/>
          <p:cNvSpPr>
            <a:spLocks noChangeArrowheads="1"/>
          </p:cNvSpPr>
          <p:nvPr/>
        </p:nvSpPr>
        <p:spPr bwMode="auto">
          <a:xfrm>
            <a:off x="119063" y="4699000"/>
            <a:ext cx="4641850" cy="1704975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cxnSp>
        <p:nvCxnSpPr>
          <p:cNvPr id="50" name="直接箭头连接符 4"/>
          <p:cNvCxnSpPr>
            <a:cxnSpLocks noChangeShapeType="1"/>
          </p:cNvCxnSpPr>
          <p:nvPr/>
        </p:nvCxnSpPr>
        <p:spPr bwMode="auto">
          <a:xfrm>
            <a:off x="30781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  <p:cxnSp>
        <p:nvCxnSpPr>
          <p:cNvPr id="51" name="直接箭头连接符 58"/>
          <p:cNvCxnSpPr>
            <a:cxnSpLocks noChangeShapeType="1"/>
          </p:cNvCxnSpPr>
          <p:nvPr/>
        </p:nvCxnSpPr>
        <p:spPr bwMode="auto">
          <a:xfrm>
            <a:off x="35099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66725" y="1162050"/>
            <a:ext cx="5033969" cy="290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车辆运营态势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单个车辆状态实时跟踪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历史运营分析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线路、里程、油耗、行为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行程实时切分与速度分析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数据质量分析与系统状态监控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2" cstate="print"/>
          <a:srcRect l="407" t="10022" r="2419" b="7840"/>
          <a:stretch>
            <a:fillRect/>
          </a:stretch>
        </p:blipFill>
        <p:spPr bwMode="auto">
          <a:xfrm>
            <a:off x="5694363" y="1181100"/>
            <a:ext cx="3422650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3" cstate="print"/>
          <a:srcRect l="1077" t="10022" r="2419" b="1299"/>
          <a:stretch>
            <a:fillRect/>
          </a:stretch>
        </p:blipFill>
        <p:spPr bwMode="auto">
          <a:xfrm>
            <a:off x="53975" y="4144963"/>
            <a:ext cx="2741613" cy="232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5"/>
          <p:cNvPicPr>
            <a:picLocks noChangeAspect="1"/>
          </p:cNvPicPr>
          <p:nvPr/>
        </p:nvPicPr>
        <p:blipFill>
          <a:blip r:embed="rId4" cstate="print"/>
          <a:srcRect l="1077" t="10022" r="3088" b="7840"/>
          <a:stretch>
            <a:fillRect/>
          </a:stretch>
        </p:blipFill>
        <p:spPr bwMode="auto">
          <a:xfrm>
            <a:off x="2971800" y="4144963"/>
            <a:ext cx="29860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6"/>
          <p:cNvPicPr>
            <a:picLocks noChangeAspect="1"/>
          </p:cNvPicPr>
          <p:nvPr/>
        </p:nvPicPr>
        <p:blipFill>
          <a:blip r:embed="rId5" cstate="print"/>
          <a:srcRect l="1077" t="10020" r="1077" b="22379"/>
          <a:stretch>
            <a:fillRect/>
          </a:stretch>
        </p:blipFill>
        <p:spPr bwMode="auto">
          <a:xfrm>
            <a:off x="6130925" y="4144963"/>
            <a:ext cx="2986088" cy="190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如三：实时流式大数据处理平台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homepage\talks\973年终会-2014\IBM-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4077072"/>
            <a:ext cx="1885280" cy="94264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b="1" dirty="0" smtClean="0">
                <a:solidFill>
                  <a:srgbClr val="C00000"/>
                </a:solidFill>
              </a:rPr>
              <a:t>Acknowledgements</a:t>
            </a:r>
            <a:endParaRPr kumimoji="1" lang="en-US" altLang="zh-CN" sz="3600" dirty="0" smtClean="0">
              <a:solidFill>
                <a:srgbClr val="C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79512" y="908720"/>
            <a:ext cx="8964488" cy="587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kumimoji="1" lang="en-US" altLang="zh-CN" sz="2400" b="1" dirty="0" smtClean="0">
                <a:solidFill>
                  <a:srgbClr val="C00000"/>
                </a:solidFill>
              </a:rPr>
              <a:t>Collaborators: </a:t>
            </a:r>
          </a:p>
          <a:p>
            <a:pPr algn="just">
              <a:spcBef>
                <a:spcPts val="600"/>
              </a:spcBef>
            </a:pPr>
            <a:r>
              <a:rPr kumimoji="1" lang="en-US" altLang="zh-CN" dirty="0" err="1" smtClean="0"/>
              <a:t>Charu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Aggarwal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Sourav</a:t>
            </a:r>
            <a:r>
              <a:rPr kumimoji="1" lang="en-US" altLang="zh-CN" dirty="0" smtClean="0"/>
              <a:t> S </a:t>
            </a:r>
            <a:r>
              <a:rPr kumimoji="1" lang="en-US" altLang="zh-CN" dirty="0" err="1" smtClean="0"/>
              <a:t>Bhowmick</a:t>
            </a:r>
            <a:r>
              <a:rPr kumimoji="1" lang="en-US" altLang="zh-CN" dirty="0" smtClean="0"/>
              <a:t>, Yang Cao, </a:t>
            </a:r>
            <a:r>
              <a:rPr kumimoji="1" lang="en-US" altLang="zh-CN" dirty="0" err="1" smtClean="0"/>
              <a:t>Gao</a:t>
            </a:r>
            <a:r>
              <a:rPr kumimoji="1" lang="en-US" altLang="zh-CN" dirty="0" smtClean="0"/>
              <a:t> Cong, Liang </a:t>
            </a:r>
            <a:r>
              <a:rPr kumimoji="1" lang="en-US" altLang="zh-CN" dirty="0" err="1" smtClean="0"/>
              <a:t>Duan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Wenfei</a:t>
            </a:r>
            <a:r>
              <a:rPr kumimoji="1" lang="en-US" altLang="zh-CN" dirty="0" smtClean="0"/>
              <a:t> Fan, </a:t>
            </a:r>
            <a:r>
              <a:rPr kumimoji="1" lang="en-US" altLang="zh-CN" dirty="0" err="1" smtClean="0"/>
              <a:t>Kaiyu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Feng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Haixing</a:t>
            </a:r>
            <a:r>
              <a:rPr kumimoji="1" lang="en-US" altLang="zh-CN" dirty="0" smtClean="0"/>
              <a:t> Huang, </a:t>
            </a:r>
            <a:r>
              <a:rPr kumimoji="1" lang="en-US" altLang="zh-CN" dirty="0" err="1" smtClean="0"/>
              <a:t>Renjun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Jinpeng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Huai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Jia</a:t>
            </a:r>
            <a:r>
              <a:rPr lang="en-US" altLang="zh-CN" dirty="0" smtClean="0"/>
              <a:t> Li,  </a:t>
            </a:r>
            <a:r>
              <a:rPr lang="en-US" altLang="zh-CN" dirty="0" err="1" smtClean="0"/>
              <a:t>Jianxin</a:t>
            </a:r>
            <a:r>
              <a:rPr lang="en-US" altLang="zh-CN" dirty="0" smtClean="0"/>
              <a:t> Li, </a:t>
            </a:r>
            <a:r>
              <a:rPr lang="en-US" altLang="zh-CN" dirty="0" err="1" smtClean="0"/>
              <a:t>Xuelian</a:t>
            </a:r>
            <a:r>
              <a:rPr lang="en-US" altLang="zh-CN" dirty="0" smtClean="0"/>
              <a:t> Lin, </a:t>
            </a:r>
            <a:r>
              <a:rPr lang="en-US" altLang="zh-CN" dirty="0" err="1" smtClean="0"/>
              <a:t>Xudong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Jinghe</a:t>
            </a:r>
            <a:r>
              <a:rPr lang="en-US" altLang="zh-CN" dirty="0" smtClean="0"/>
              <a:t> Song, </a:t>
            </a:r>
            <a:r>
              <a:rPr kumimoji="1" lang="en-US" altLang="zh-CN" dirty="0" err="1" smtClean="0"/>
              <a:t>Haixun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Luoshu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Tianyu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Wo</a:t>
            </a:r>
            <a:r>
              <a:rPr kumimoji="1" lang="en-US" altLang="zh-CN" dirty="0" smtClean="0"/>
              <a:t>…</a:t>
            </a:r>
          </a:p>
          <a:p>
            <a:pPr algn="just">
              <a:spcBef>
                <a:spcPts val="1200"/>
              </a:spcBef>
            </a:pPr>
            <a:r>
              <a:rPr kumimoji="1" lang="en-US" altLang="zh-CN" sz="2400" b="1" dirty="0" smtClean="0">
                <a:solidFill>
                  <a:srgbClr val="C00000"/>
                </a:solidFill>
              </a:rPr>
              <a:t>They are from:  </a:t>
            </a:r>
          </a:p>
          <a:p>
            <a:pPr algn="just">
              <a:spcBef>
                <a:spcPts val="600"/>
              </a:spcBef>
            </a:pPr>
            <a:endParaRPr kumimoji="1" lang="en-US" altLang="zh-CN" dirty="0" smtClean="0"/>
          </a:p>
          <a:p>
            <a:pPr algn="just">
              <a:spcBef>
                <a:spcPts val="600"/>
              </a:spcBef>
            </a:pPr>
            <a:endParaRPr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  <p:pic>
        <p:nvPicPr>
          <p:cNvPr id="7" name="图片 6" descr="beihang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3030701"/>
            <a:ext cx="3359376" cy="693866"/>
          </a:xfrm>
          <a:prstGeom prst="rect">
            <a:avLst/>
          </a:prstGeom>
        </p:spPr>
      </p:pic>
      <p:pic>
        <p:nvPicPr>
          <p:cNvPr id="8" name="图片 7" descr="goog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5856" y="5821635"/>
            <a:ext cx="1876425" cy="703709"/>
          </a:xfrm>
          <a:prstGeom prst="rect">
            <a:avLst/>
          </a:prstGeom>
        </p:spPr>
      </p:pic>
      <p:pic>
        <p:nvPicPr>
          <p:cNvPr id="1027" name="Picture 3" descr="D:\homepage\talks\973年终会-2014\msr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5496644"/>
            <a:ext cx="2219325" cy="1028700"/>
          </a:xfrm>
          <a:prstGeom prst="rect">
            <a:avLst/>
          </a:prstGeom>
          <a:noFill/>
        </p:spPr>
      </p:pic>
      <p:pic>
        <p:nvPicPr>
          <p:cNvPr id="1028" name="Picture 4" descr="D:\homepage\talks\973年终会-2014\t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4077072"/>
            <a:ext cx="2736304" cy="966827"/>
          </a:xfrm>
          <a:prstGeom prst="rect">
            <a:avLst/>
          </a:prstGeom>
          <a:noFill/>
        </p:spPr>
      </p:pic>
      <p:pic>
        <p:nvPicPr>
          <p:cNvPr id="11" name="Picture 12" descr="http://cdn3.sbnation.com/imported_assets/1427057/12207655-larg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005064"/>
            <a:ext cx="2928152" cy="110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homepage\talks\973年终会-2014\th (3)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99992" y="2996952"/>
            <a:ext cx="4392488" cy="761364"/>
          </a:xfrm>
          <a:prstGeom prst="rect">
            <a:avLst/>
          </a:prstGeom>
          <a:noFill/>
        </p:spPr>
      </p:pic>
      <p:pic>
        <p:nvPicPr>
          <p:cNvPr id="14" name="图片 13" descr="th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12160" y="5393010"/>
            <a:ext cx="2857500" cy="127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251520" y="3933056"/>
            <a:ext cx="8501122" cy="206885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Thanks!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331640" y="1628800"/>
            <a:ext cx="5078938" cy="252028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Homepage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http://mashuai.buaa.edu.cn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Email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mashuai@buaa.edu.cn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Address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latin typeface="+mn-lt"/>
                <a:ea typeface="+mn-ea"/>
              </a:rPr>
              <a:t>		   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Room G1122,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    New Main Building,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</a:t>
            </a:r>
            <a:r>
              <a:rPr kumimoji="0" lang="en-US" altLang="zh-CN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Beihang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University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	    Beijing, China	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http://www.ccf.org.cn/resources/1190201776262/adl/12012-10-22-11_00_3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700808"/>
            <a:ext cx="1584176" cy="2069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241300" y="142852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北京市大数据科学与脑机智能创新中心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395288" y="4572008"/>
            <a:ext cx="8394700" cy="223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Blip>
                <a:blip r:embed="rId3"/>
              </a:buBlip>
            </a:pP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2015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年，北京市首批北京高校高精尖创新中心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引领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未来数据科学与计算智能的研究与应用方向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加速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计算科学、数据科学与脑科学的交叉研究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促进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高效智能的下一代计算与数据分析技术创新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通过以数据为中心的智能机器、系统及应用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改变未来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638" y="928670"/>
            <a:ext cx="78740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2571744"/>
            <a:ext cx="1857388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241300" y="214295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研究方向与机构设置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1142976" y="979511"/>
            <a:ext cx="3571900" cy="4918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Ins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：计算的有效性遇到障碍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计算的有效性：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认识数据的内在特征，复杂网络、数学（统计）方法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：能耗成为突出问题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随着规模增大，调度复杂，计算系统功耗问题日益突出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传统存算分离的结构，产生大量的数据搬移开销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传统的计算和存储器件“功耗”不友好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：学习效率和灵活性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学习效率：需要大量的输入数据及标定数据，学习效率低</a:t>
            </a: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灵活性：普遍缺乏“类比、联想”等学习功能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zh-CN" altLang="en-US" sz="1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右箭头 7"/>
          <p:cNvSpPr/>
          <p:nvPr/>
        </p:nvSpPr>
        <p:spPr bwMode="auto">
          <a:xfrm>
            <a:off x="4721225" y="1268436"/>
            <a:ext cx="396875" cy="501650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右箭头 8"/>
          <p:cNvSpPr/>
          <p:nvPr/>
        </p:nvSpPr>
        <p:spPr bwMode="auto">
          <a:xfrm>
            <a:off x="4721225" y="3211536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右箭头 9"/>
          <p:cNvSpPr/>
          <p:nvPr/>
        </p:nvSpPr>
        <p:spPr bwMode="auto">
          <a:xfrm>
            <a:off x="4751388" y="5011761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5189586" y="1122956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数据科学与计算智能</a:t>
            </a:r>
          </a:p>
        </p:txBody>
      </p:sp>
      <p:sp>
        <p:nvSpPr>
          <p:cNvPr id="12" name="圆角矩形 11"/>
          <p:cNvSpPr/>
          <p:nvPr/>
        </p:nvSpPr>
        <p:spPr bwMode="auto">
          <a:xfrm>
            <a:off x="5189586" y="29951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新型计算技术与系统</a:t>
            </a:r>
          </a:p>
        </p:txBody>
      </p:sp>
      <p:sp>
        <p:nvSpPr>
          <p:cNvPr id="13" name="圆角矩形 12"/>
          <p:cNvSpPr/>
          <p:nvPr/>
        </p:nvSpPr>
        <p:spPr bwMode="auto">
          <a:xfrm>
            <a:off x="5189586" y="47953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认知机理与仿真</a:t>
            </a:r>
          </a:p>
        </p:txBody>
      </p:sp>
      <p:sp>
        <p:nvSpPr>
          <p:cNvPr id="14" name="下箭头 13"/>
          <p:cNvSpPr/>
          <p:nvPr/>
        </p:nvSpPr>
        <p:spPr bwMode="auto">
          <a:xfrm>
            <a:off x="6018213" y="2347936"/>
            <a:ext cx="569912" cy="574675"/>
          </a:xfrm>
          <a:prstGeom prst="down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下箭头 14"/>
          <p:cNvSpPr>
            <a:spLocks noChangeArrowheads="1"/>
          </p:cNvSpPr>
          <p:nvPr/>
        </p:nvSpPr>
        <p:spPr bwMode="auto">
          <a:xfrm rot="10800000">
            <a:off x="6084888" y="4087836"/>
            <a:ext cx="574675" cy="577850"/>
          </a:xfrm>
          <a:prstGeom prst="downArrow">
            <a:avLst>
              <a:gd name="adj1" fmla="val 50000"/>
              <a:gd name="adj2" fmla="val 50138"/>
            </a:avLst>
          </a:prstGeom>
          <a:solidFill>
            <a:srgbClr val="FF0000"/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10800000"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7740650" y="3246461"/>
            <a:ext cx="503238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8172400" y="1122956"/>
            <a:ext cx="792088" cy="4752528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数据工程与</a:t>
            </a: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脑机系统</a:t>
            </a:r>
          </a:p>
        </p:txBody>
      </p:sp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-15875" y="6162698"/>
            <a:ext cx="5970588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http://www.bdbc.org.cn/</a:t>
            </a:r>
          </a:p>
        </p:txBody>
      </p:sp>
      <p:pic>
        <p:nvPicPr>
          <p:cNvPr id="19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72175" y="5946798"/>
            <a:ext cx="3151188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0688" y="3549632"/>
            <a:ext cx="3643312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54013" y="928670"/>
            <a:ext cx="83947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过去</a:t>
            </a:r>
            <a:r>
              <a:rPr lang="en-US" altLang="zh-CN" sz="2400" dirty="0"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年大数据的研究，已经产生了重大突破，并在部分领域取得良好的应用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计算基础：大规模云计算、大规模深度学习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感知处理的角度：大规模深度学习，</a:t>
            </a:r>
            <a:r>
              <a:rPr lang="en-US" altLang="zh-CN" sz="2000" dirty="0" err="1">
                <a:latin typeface="黑体" pitchFamily="49" charset="-122"/>
                <a:ea typeface="黑体" pitchFamily="49" charset="-122"/>
              </a:rPr>
              <a:t>imageNet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知识组织与管理角度：大规模知识图谱</a:t>
            </a: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基于数据产生知识的问答系统与个人辅助系统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Watson </a:t>
            </a:r>
            <a:r>
              <a:rPr lang="en-US" altLang="zh-CN" sz="2000" dirty="0" err="1">
                <a:latin typeface="黑体" pitchFamily="49" charset="-122"/>
                <a:ea typeface="黑体" pitchFamily="49" charset="-122"/>
              </a:rPr>
              <a:t>DeepQA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：智能搜索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  <a:sym typeface="Wingdings" pitchFamily="2" charset="2"/>
              </a:rPr>
              <a:t>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知识引擎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Apple </a:t>
            </a:r>
            <a:r>
              <a:rPr lang="en-US" altLang="zh-CN" sz="2000" dirty="0" err="1">
                <a:latin typeface="黑体" pitchFamily="49" charset="-122"/>
                <a:ea typeface="黑体" pitchFamily="49" charset="-122"/>
              </a:rPr>
              <a:t>Siri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 &amp; Wolfram Alpha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4213" y="4159232"/>
            <a:ext cx="3887787" cy="239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0" y="4114782"/>
            <a:ext cx="3887788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0" y="6281720"/>
            <a:ext cx="9144000" cy="36988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r>
              <a:rPr lang="en-US" altLang="zh-CN" noProof="1"/>
              <a:t>Watson</a:t>
            </a:r>
            <a:r>
              <a:rPr lang="zh-CN" altLang="en-US" noProof="1"/>
              <a:t>和</a:t>
            </a:r>
            <a:r>
              <a:rPr lang="en-US" altLang="zh-CN" noProof="1"/>
              <a:t>Wolfram|Alpha</a:t>
            </a:r>
            <a:r>
              <a:rPr lang="zh-CN" altLang="en-US" noProof="1"/>
              <a:t>的成功说明：</a:t>
            </a:r>
            <a:r>
              <a:rPr lang="en-US" altLang="zh-CN" noProof="1"/>
              <a:t>AI</a:t>
            </a:r>
            <a:r>
              <a:rPr lang="zh-CN" altLang="en-US" noProof="1"/>
              <a:t>可以用一个纯粹的计算系统</a:t>
            </a:r>
            <a:r>
              <a:rPr lang="en-US" altLang="zh-CN" noProof="1"/>
              <a:t>(</a:t>
            </a:r>
            <a:r>
              <a:rPr lang="zh-CN" altLang="en-US" noProof="1"/>
              <a:t>交互</a:t>
            </a:r>
            <a:r>
              <a:rPr lang="en-US" altLang="zh-CN" noProof="1"/>
              <a:t>+</a:t>
            </a:r>
            <a:r>
              <a:rPr lang="zh-CN" altLang="en-US" noProof="1"/>
              <a:t>计算</a:t>
            </a:r>
            <a:r>
              <a:rPr lang="en-US" altLang="zh-CN" noProof="1"/>
              <a:t>)</a:t>
            </a:r>
            <a:r>
              <a:rPr lang="zh-CN" altLang="en-US" noProof="1"/>
              <a:t>实现</a:t>
            </a:r>
          </a:p>
        </p:txBody>
      </p:sp>
      <p:pic>
        <p:nvPicPr>
          <p:cNvPr id="10" name="Picture 4" descr="Image result for alphag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86644" y="1357298"/>
            <a:ext cx="1571636" cy="2082418"/>
          </a:xfrm>
          <a:prstGeom prst="rect">
            <a:avLst/>
          </a:prstGeom>
          <a:noFill/>
        </p:spPr>
      </p:pic>
      <p:sp>
        <p:nvSpPr>
          <p:cNvPr id="12" name="标题 1"/>
          <p:cNvSpPr>
            <a:spLocks noChangeArrowheads="1"/>
          </p:cNvSpPr>
          <p:nvPr/>
        </p:nvSpPr>
        <p:spPr bwMode="auto">
          <a:xfrm>
            <a:off x="179388" y="66694"/>
            <a:ext cx="8686800" cy="774700"/>
          </a:xfrm>
          <a:prstGeom prst="rect">
            <a:avLst/>
          </a:prstGeom>
          <a:noFill/>
          <a:ln>
            <a:noFill/>
            <a:miter lim="800000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914400" indent="-914400" eaLnBrk="0" hangingPunct="0">
              <a:defRPr/>
            </a:pPr>
            <a:r>
              <a:rPr lang="zh-CN" altLang="en-US" sz="3600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大</a:t>
            </a: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数据的研究与应用：取得重大突破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  <a:cs typeface="+mj-cs"/>
              <a:sym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大数据的查询近似技术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Q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(D)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查询近似技术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0081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，变换为一类查询复杂性低的查询语言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555776" y="2996952"/>
            <a:ext cx="4024152" cy="935534"/>
            <a:chOff x="2555776" y="3789040"/>
            <a:chExt cx="4024152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51938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97654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Q’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622338"/>
            <a:ext cx="8999984" cy="470958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平衡查询的复杂性和查询的准确性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如，时态稠密图查询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pic>
        <p:nvPicPr>
          <p:cNvPr id="10" name="图片 9" descr="beijingroa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3" y="908720"/>
            <a:ext cx="8784976" cy="5472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如，时态稠密图查询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856092"/>
            <a:ext cx="8858280" cy="5237204"/>
          </a:xfrm>
        </p:spPr>
        <p:txBody>
          <a:bodyPr/>
          <a:lstStyle/>
          <a:p>
            <a:r>
              <a:rPr lang="zh-CN" altLang="en-US" sz="2600" dirty="0" smtClean="0"/>
              <a:t>筛选与验证的方法</a:t>
            </a:r>
            <a:r>
              <a:rPr lang="en-US" altLang="zh-CN" sz="2600" baseline="30000" dirty="0" smtClean="0">
                <a:solidFill>
                  <a:srgbClr val="FF0000"/>
                </a:solidFill>
              </a:rPr>
              <a:t> 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Filter-and-Verification</a:t>
            </a:r>
            <a:r>
              <a:rPr lang="en-US" altLang="zh-CN" sz="2600" dirty="0" smtClean="0"/>
              <a:t>)</a:t>
            </a:r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pPr>
              <a:spcBef>
                <a:spcPts val="1200"/>
              </a:spcBef>
            </a:pPr>
            <a:r>
              <a:rPr lang="zh-CN" altLang="en-US" sz="2600" dirty="0" smtClean="0"/>
              <a:t>数据驱动的查询近似方法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Data Driven Query Approximation</a:t>
            </a:r>
            <a:r>
              <a:rPr lang="en-US" altLang="zh-CN" sz="2600" dirty="0" smtClean="0"/>
              <a:t>)</a:t>
            </a:r>
            <a:endParaRPr lang="zh-CN" altLang="en-US" sz="2600" dirty="0" smtClean="0"/>
          </a:p>
          <a:p>
            <a:pPr lvl="1"/>
            <a:r>
              <a:rPr lang="zh-CN" altLang="en-US" dirty="0" smtClean="0"/>
              <a:t>根据数据的特点选取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</a:t>
            </a:r>
            <a:r>
              <a:rPr lang="en-US" altLang="zh-CN" dirty="0" smtClean="0"/>
              <a:t>(k</a:t>
            </a:r>
            <a:r>
              <a:rPr lang="zh-CN" altLang="en-US" dirty="0" smtClean="0"/>
              <a:t>是个小的常数，比如</a:t>
            </a:r>
            <a:r>
              <a:rPr lang="en-US" altLang="zh-CN" dirty="0" smtClean="0"/>
              <a:t>10</a:t>
            </a:r>
            <a:r>
              <a:rPr lang="zh-CN" altLang="en-US" dirty="0" smtClean="0"/>
              <a:t>或</a:t>
            </a:r>
            <a:r>
              <a:rPr lang="en-US" altLang="zh-CN" dirty="0" smtClean="0"/>
              <a:t>15)</a:t>
            </a:r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r>
              <a:rPr lang="zh-CN" altLang="en-US" sz="2600" dirty="0" smtClean="0"/>
              <a:t>实验结果 </a:t>
            </a:r>
            <a:r>
              <a:rPr lang="en-US" altLang="zh-CN" sz="2600" dirty="0" smtClean="0"/>
              <a:t>(With the state of the art solution</a:t>
            </a:r>
            <a:r>
              <a:rPr lang="en-US" altLang="zh-CN" sz="2400" baseline="30000" dirty="0" smtClean="0"/>
              <a:t>[</a:t>
            </a:r>
            <a:r>
              <a:rPr lang="en-US" altLang="zh-CN" sz="2400" baseline="30000" dirty="0" err="1" smtClean="0"/>
              <a:t>Bogdanov</a:t>
            </a:r>
            <a:r>
              <a:rPr lang="en-US" altLang="zh-CN" sz="2400" baseline="30000" dirty="0" smtClean="0"/>
              <a:t> et al. 2011]</a:t>
            </a:r>
            <a:r>
              <a:rPr lang="en-US" altLang="zh-CN" sz="1800" dirty="0" smtClean="0"/>
              <a:t>)</a:t>
            </a:r>
            <a:endParaRPr lang="en-US" altLang="zh-CN" sz="2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021288"/>
            <a:ext cx="9144000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P. </a:t>
            </a:r>
            <a:r>
              <a:rPr lang="en-US" altLang="zh-CN" sz="1200" dirty="0" err="1" smtClean="0"/>
              <a:t>Bogdanov</a:t>
            </a:r>
            <a:r>
              <a:rPr lang="en-US" altLang="zh-CN" sz="1200" dirty="0" smtClean="0"/>
              <a:t>, M. </a:t>
            </a:r>
            <a:r>
              <a:rPr lang="en-US" altLang="zh-CN" sz="1200" dirty="0" err="1" smtClean="0"/>
              <a:t>Mongiov</a:t>
            </a:r>
            <a:r>
              <a:rPr lang="en-US" altLang="zh-CN" sz="1200" dirty="0" smtClean="0"/>
              <a:t>, and A. K. Singh. Mining heavy </a:t>
            </a:r>
            <a:r>
              <a:rPr lang="en-US" altLang="zh-CN" sz="1200" dirty="0" err="1" smtClean="0"/>
              <a:t>subgraphs</a:t>
            </a:r>
            <a:r>
              <a:rPr lang="en-US" altLang="zh-CN" sz="1200" dirty="0" smtClean="0"/>
              <a:t> in time-evolving networks. In ICDM, 2011.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Renjun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Luoshu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Xuelian</a:t>
            </a:r>
            <a:r>
              <a:rPr lang="en-US" altLang="zh-CN" sz="1200" dirty="0" smtClean="0">
                <a:ea typeface="黑体" pitchFamily="49" charset="-122"/>
              </a:rPr>
              <a:t> Lin,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Fast Computation of Temporal Dense </a:t>
            </a:r>
            <a:r>
              <a:rPr lang="en-US" altLang="zh-CN" sz="1200" dirty="0" err="1" smtClean="0">
                <a:ea typeface="黑体" pitchFamily="49" charset="-122"/>
              </a:rPr>
              <a:t>Subgraphs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71600" y="1340768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7092280" y="1772816"/>
            <a:ext cx="1800200" cy="43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CN" altLang="en-US" sz="2400" dirty="0" smtClean="0">
                <a:latin typeface="Arial Unicode MS" pitchFamily="34" charset="-122"/>
                <a:ea typeface="+mn-ea"/>
              </a:rPr>
              <a:t>过滤掉</a:t>
            </a:r>
            <a:r>
              <a:rPr lang="en-US" altLang="zh-CN" sz="2400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95%</a:t>
            </a:r>
            <a:endParaRPr lang="zh-CN" altLang="en-US" sz="2400" dirty="0">
              <a:solidFill>
                <a:srgbClr val="FF0000"/>
              </a:solidFill>
              <a:latin typeface="Arial Unicode MS" pitchFamily="34" charset="-122"/>
              <a:ea typeface="+mn-ea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71600" y="3284984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971600" y="4725144"/>
          <a:ext cx="60486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9271"/>
                <a:gridCol w="1530387"/>
                <a:gridCol w="1749013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BEIJING DATA 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100.25%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4,870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SYNTHETIC DATA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99.69%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1,468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40030</TotalTime>
  <Words>1975</Words>
  <Application>Microsoft Office PowerPoint</Application>
  <PresentationFormat>全屏显示(4:3)</PresentationFormat>
  <Paragraphs>298</Paragraphs>
  <Slides>27</Slides>
  <Notes>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默认设计模板</vt:lpstr>
      <vt:lpstr>幻灯片 1</vt:lpstr>
      <vt:lpstr>国家重点基础研究发展计划</vt:lpstr>
      <vt:lpstr>北京市大数据科学与脑机智能创新中心</vt:lpstr>
      <vt:lpstr>研究方向与机构设置</vt:lpstr>
      <vt:lpstr>幻灯片 5</vt:lpstr>
      <vt:lpstr>幻灯片 6</vt:lpstr>
      <vt:lpstr>查询近似技术</vt:lpstr>
      <vt:lpstr>如，时态稠密图查询</vt:lpstr>
      <vt:lpstr>如，时态稠密图查询</vt:lpstr>
      <vt:lpstr>如，时态稠密图查询</vt:lpstr>
      <vt:lpstr>幻灯片 11</vt:lpstr>
      <vt:lpstr>数据近似技术</vt:lpstr>
      <vt:lpstr>如，网络链接预测</vt:lpstr>
      <vt:lpstr>如，网络链接预测</vt:lpstr>
      <vt:lpstr>分布式数据处理技术</vt:lpstr>
      <vt:lpstr>如，分布式图模式匹配</vt:lpstr>
      <vt:lpstr>增量计算技术</vt:lpstr>
      <vt:lpstr>增量计算技术</vt:lpstr>
      <vt:lpstr>其它数据技术</vt:lpstr>
      <vt:lpstr>幻灯片 20</vt:lpstr>
      <vt:lpstr>如一：面向公共事件的示范应用</vt:lpstr>
      <vt:lpstr>如二：人类行为预测</vt:lpstr>
      <vt:lpstr>如二：基于微博数据的群体行为预测</vt:lpstr>
      <vt:lpstr>幻灯片 24</vt:lpstr>
      <vt:lpstr>幻灯片 25</vt:lpstr>
      <vt:lpstr>Acknowledgements</vt:lpstr>
      <vt:lpstr>幻灯片 27</vt:lpstr>
    </vt:vector>
  </TitlesOfParts>
  <Company>CUG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Mask</dc:creator>
  <cp:lastModifiedBy>shuai.ma</cp:lastModifiedBy>
  <cp:revision>4107</cp:revision>
  <dcterms:created xsi:type="dcterms:W3CDTF">2010-07-14T15:56:11Z</dcterms:created>
  <dcterms:modified xsi:type="dcterms:W3CDTF">2017-09-13T06:45:54Z</dcterms:modified>
</cp:coreProperties>
</file>